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85" r:id="rId2"/>
    <p:sldMasterId id="2147483690" r:id="rId3"/>
  </p:sldMasterIdLst>
  <p:notesMasterIdLst>
    <p:notesMasterId r:id="rId42"/>
  </p:notesMasterIdLst>
  <p:sldIdLst>
    <p:sldId id="256" r:id="rId4"/>
    <p:sldId id="307" r:id="rId5"/>
    <p:sldId id="257" r:id="rId6"/>
    <p:sldId id="333" r:id="rId7"/>
    <p:sldId id="335" r:id="rId8"/>
    <p:sldId id="336" r:id="rId9"/>
    <p:sldId id="334" r:id="rId10"/>
    <p:sldId id="304" r:id="rId11"/>
    <p:sldId id="310" r:id="rId12"/>
    <p:sldId id="308" r:id="rId13"/>
    <p:sldId id="305" r:id="rId14"/>
    <p:sldId id="311" r:id="rId15"/>
    <p:sldId id="306" r:id="rId16"/>
    <p:sldId id="313" r:id="rId17"/>
    <p:sldId id="320" r:id="rId18"/>
    <p:sldId id="317" r:id="rId19"/>
    <p:sldId id="318" r:id="rId20"/>
    <p:sldId id="321" r:id="rId21"/>
    <p:sldId id="322" r:id="rId22"/>
    <p:sldId id="315" r:id="rId23"/>
    <p:sldId id="319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03" r:id="rId33"/>
    <p:sldId id="337" r:id="rId34"/>
    <p:sldId id="340" r:id="rId35"/>
    <p:sldId id="341" r:id="rId36"/>
    <p:sldId id="342" r:id="rId37"/>
    <p:sldId id="338" r:id="rId38"/>
    <p:sldId id="343" r:id="rId39"/>
    <p:sldId id="339" r:id="rId40"/>
    <p:sldId id="331" r:id="rId41"/>
  </p:sldIdLst>
  <p:sldSz cx="10691813" cy="7559675"/>
  <p:notesSz cx="7772400" cy="10058400"/>
  <p:defaultTextStyle>
    <a:defPPr>
      <a:defRPr lang="en-GB"/>
    </a:defPPr>
    <a:lvl1pPr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177A7"/>
    <a:srgbClr val="878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4"/>
    <p:restoredTop sz="94650"/>
  </p:normalViewPr>
  <p:slideViewPr>
    <p:cSldViewPr>
      <p:cViewPr varScale="1">
        <p:scale>
          <a:sx n="136" d="100"/>
          <a:sy n="136" d="100"/>
        </p:scale>
        <p:origin x="232" y="68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14038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00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45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7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70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45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 dirty="0" err="1" smtClean="0">
                <a:cs typeface="+mn-cs"/>
              </a:rPr>
              <a:t>Fonction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utilisée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dans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une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requête</a:t>
            </a:r>
            <a:r>
              <a:rPr lang="en-US" sz="2400" baseline="0" dirty="0" smtClean="0">
                <a:cs typeface="+mn-cs"/>
              </a:rPr>
              <a:t> //, </a:t>
            </a:r>
            <a:r>
              <a:rPr lang="en-US" sz="2400" baseline="0" dirty="0" err="1" smtClean="0">
                <a:cs typeface="+mn-cs"/>
              </a:rPr>
              <a:t>contenant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elle</a:t>
            </a:r>
            <a:r>
              <a:rPr lang="en-US" sz="2400" baseline="0" dirty="0" smtClean="0">
                <a:cs typeface="+mn-cs"/>
              </a:rPr>
              <a:t>-meme </a:t>
            </a:r>
            <a:r>
              <a:rPr lang="en-US" sz="2400" baseline="0" dirty="0" err="1" smtClean="0">
                <a:cs typeface="+mn-cs"/>
              </a:rPr>
              <a:t>une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requête</a:t>
            </a:r>
            <a:r>
              <a:rPr lang="en-US" sz="2400" baseline="0" dirty="0" smtClean="0">
                <a:cs typeface="+mn-cs"/>
              </a:rPr>
              <a:t> </a:t>
            </a:r>
            <a:r>
              <a:rPr lang="en-US" sz="2400" baseline="0" dirty="0" err="1" smtClean="0">
                <a:cs typeface="+mn-cs"/>
              </a:rPr>
              <a:t>parallelisable</a:t>
            </a:r>
            <a:endParaRPr lang="en-US" sz="2400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729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84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6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83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75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94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97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Sample2:</a:t>
            </a:r>
            <a:r>
              <a:rPr lang="en-US" baseline="0" dirty="0" smtClean="0">
                <a:cs typeface="+mn-cs"/>
              </a:rPr>
              <a:t> 4 workers </a:t>
            </a:r>
            <a:r>
              <a:rPr lang="en-US" baseline="0" dirty="0" err="1" smtClean="0">
                <a:cs typeface="+mn-cs"/>
              </a:rPr>
              <a:t>demandés</a:t>
            </a:r>
            <a:r>
              <a:rPr lang="en-US" baseline="0" dirty="0" smtClean="0">
                <a:cs typeface="+mn-cs"/>
              </a:rPr>
              <a:t>, 3 </a:t>
            </a:r>
            <a:r>
              <a:rPr lang="en-US" baseline="0" dirty="0" err="1" smtClean="0">
                <a:cs typeface="+mn-cs"/>
              </a:rPr>
              <a:t>plannifiés</a:t>
            </a:r>
            <a:r>
              <a:rPr lang="en-US" baseline="0" dirty="0" smtClean="0">
                <a:cs typeface="+mn-cs"/>
              </a:rPr>
              <a:t>.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368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5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851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2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Modification du script pour ne pas </a:t>
            </a:r>
            <a:r>
              <a:rPr lang="en-US" dirty="0" err="1" smtClean="0">
                <a:cs typeface="+mn-cs"/>
              </a:rPr>
              <a:t>créer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d’index</a:t>
            </a:r>
            <a:r>
              <a:rPr lang="en-US" dirty="0" smtClean="0">
                <a:cs typeface="+mn-cs"/>
              </a:rPr>
              <a:t> spatial</a:t>
            </a:r>
          </a:p>
        </p:txBody>
      </p:sp>
    </p:spTree>
    <p:extLst>
      <p:ext uri="{BB962C8B-B14F-4D97-AF65-F5344CB8AC3E}">
        <p14:creationId xmlns:p14="http://schemas.microsoft.com/office/powerpoint/2010/main" val="1370250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936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37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8 workers configured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317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7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20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63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279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Principe: on </a:t>
            </a:r>
            <a:r>
              <a:rPr lang="en-US" dirty="0" err="1" smtClean="0">
                <a:cs typeface="+mn-cs"/>
              </a:rPr>
              <a:t>calcule</a:t>
            </a:r>
            <a:r>
              <a:rPr lang="en-US" baseline="0" dirty="0" smtClean="0">
                <a:cs typeface="+mn-cs"/>
              </a:rPr>
              <a:t> </a:t>
            </a:r>
            <a:r>
              <a:rPr lang="en-US" baseline="0" dirty="0" err="1" smtClean="0">
                <a:cs typeface="+mn-cs"/>
              </a:rPr>
              <a:t>l’intersection</a:t>
            </a:r>
            <a:r>
              <a:rPr lang="en-US" baseline="0" dirty="0" smtClean="0">
                <a:cs typeface="+mn-cs"/>
              </a:rPr>
              <a:t> entre les couches =&gt; PG </a:t>
            </a:r>
            <a:r>
              <a:rPr lang="en-US" baseline="0" dirty="0" err="1" smtClean="0">
                <a:cs typeface="+mn-cs"/>
              </a:rPr>
              <a:t>d’intersection</a:t>
            </a:r>
            <a:r>
              <a:rPr lang="en-US" baseline="0" dirty="0" smtClean="0">
                <a:cs typeface="+mn-cs"/>
              </a:rPr>
              <a:t> I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653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709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Pour </a:t>
            </a:r>
            <a:r>
              <a:rPr lang="en-US" dirty="0" err="1" smtClean="0">
                <a:cs typeface="+mn-cs"/>
              </a:rPr>
              <a:t>chaque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parcelle</a:t>
            </a:r>
            <a:r>
              <a:rPr lang="en-US" dirty="0" smtClean="0">
                <a:cs typeface="+mn-cs"/>
              </a:rPr>
              <a:t>,</a:t>
            </a:r>
            <a:r>
              <a:rPr lang="en-US" baseline="0" dirty="0" smtClean="0">
                <a:cs typeface="+mn-cs"/>
              </a:rPr>
              <a:t> </a:t>
            </a:r>
            <a:r>
              <a:rPr lang="en-US" baseline="0" dirty="0" err="1" smtClean="0">
                <a:cs typeface="+mn-cs"/>
              </a:rPr>
              <a:t>geom</a:t>
            </a:r>
            <a:r>
              <a:rPr lang="en-US" baseline="0" dirty="0" smtClean="0">
                <a:cs typeface="+mn-cs"/>
              </a:rPr>
              <a:t>, </a:t>
            </a:r>
            <a:r>
              <a:rPr lang="en-US" baseline="0" dirty="0" err="1" smtClean="0">
                <a:cs typeface="+mn-cs"/>
              </a:rPr>
              <a:t>geom</a:t>
            </a:r>
            <a:r>
              <a:rPr lang="en-US" baseline="0" dirty="0" smtClean="0">
                <a:cs typeface="+mn-cs"/>
              </a:rPr>
              <a:t> Intersection, tableau </a:t>
            </a:r>
            <a:r>
              <a:rPr lang="en-US" baseline="0" dirty="0" err="1" smtClean="0">
                <a:cs typeface="+mn-cs"/>
              </a:rPr>
              <a:t>d’operation</a:t>
            </a:r>
            <a:r>
              <a:rPr lang="en-US" baseline="0" dirty="0" smtClean="0">
                <a:cs typeface="+mn-cs"/>
              </a:rPr>
              <a:t>: 1, 2, </a:t>
            </a:r>
            <a:r>
              <a:rPr lang="en-US" baseline="0" dirty="0" err="1" smtClean="0">
                <a:cs typeface="+mn-cs"/>
              </a:rPr>
              <a:t>ou</a:t>
            </a:r>
            <a:r>
              <a:rPr lang="en-US" baseline="0" dirty="0" smtClean="0">
                <a:cs typeface="+mn-cs"/>
              </a:rPr>
              <a:t> 1 2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447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Principe: on </a:t>
            </a:r>
            <a:r>
              <a:rPr lang="en-US" dirty="0" err="1" smtClean="0">
                <a:cs typeface="+mn-cs"/>
              </a:rPr>
              <a:t>calcule</a:t>
            </a:r>
            <a:r>
              <a:rPr lang="en-US" baseline="0" dirty="0" smtClean="0">
                <a:cs typeface="+mn-cs"/>
              </a:rPr>
              <a:t> </a:t>
            </a:r>
            <a:r>
              <a:rPr lang="en-US" baseline="0" dirty="0" err="1" smtClean="0">
                <a:cs typeface="+mn-cs"/>
              </a:rPr>
              <a:t>l’intersection</a:t>
            </a:r>
            <a:r>
              <a:rPr lang="en-US" baseline="0" dirty="0" smtClean="0">
                <a:cs typeface="+mn-cs"/>
              </a:rPr>
              <a:t> entre les couches =&gt; PG </a:t>
            </a:r>
            <a:r>
              <a:rPr lang="en-US" baseline="0" dirty="0" err="1" smtClean="0">
                <a:cs typeface="+mn-cs"/>
              </a:rPr>
              <a:t>d’intersection</a:t>
            </a:r>
            <a:r>
              <a:rPr lang="en-US" baseline="0" dirty="0" smtClean="0">
                <a:cs typeface="+mn-cs"/>
              </a:rPr>
              <a:t> I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229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Script final: on </a:t>
            </a:r>
            <a:r>
              <a:rPr lang="en-US" dirty="0" err="1" smtClean="0">
                <a:cs typeface="+mn-cs"/>
              </a:rPr>
              <a:t>mixe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pg</a:t>
            </a:r>
            <a:r>
              <a:rPr lang="en-US" baseline="0" dirty="0" smtClean="0">
                <a:cs typeface="+mn-cs"/>
              </a:rPr>
              <a:t> parallel query et Par </a:t>
            </a:r>
            <a:r>
              <a:rPr lang="en-US" baseline="0" dirty="0" err="1" smtClean="0">
                <a:cs typeface="+mn-cs"/>
              </a:rPr>
              <a:t>Psql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768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Principe: on </a:t>
            </a:r>
            <a:r>
              <a:rPr lang="en-US" dirty="0" err="1" smtClean="0">
                <a:cs typeface="+mn-cs"/>
              </a:rPr>
              <a:t>calcule</a:t>
            </a:r>
            <a:r>
              <a:rPr lang="en-US" baseline="0" dirty="0" smtClean="0">
                <a:cs typeface="+mn-cs"/>
              </a:rPr>
              <a:t> </a:t>
            </a:r>
            <a:r>
              <a:rPr lang="en-US" baseline="0" dirty="0" err="1" smtClean="0">
                <a:cs typeface="+mn-cs"/>
              </a:rPr>
              <a:t>l’intersection</a:t>
            </a:r>
            <a:r>
              <a:rPr lang="en-US" baseline="0" dirty="0" smtClean="0">
                <a:cs typeface="+mn-cs"/>
              </a:rPr>
              <a:t> entre les couches =&gt; PG </a:t>
            </a:r>
            <a:r>
              <a:rPr lang="en-US" baseline="0" dirty="0" err="1" smtClean="0">
                <a:cs typeface="+mn-cs"/>
              </a:rPr>
              <a:t>d’intersection</a:t>
            </a:r>
            <a:r>
              <a:rPr lang="en-US" baseline="0" dirty="0" smtClean="0">
                <a:cs typeface="+mn-cs"/>
              </a:rPr>
              <a:t> I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52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93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7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fr-CH" dirty="0" smtClean="0"/>
              <a:t>Usage: intersections, agrégations </a:t>
            </a:r>
            <a:r>
              <a:rPr lang="fr-CH" sz="1100" dirty="0" smtClean="0"/>
              <a:t>(spatiales/attributaires)</a:t>
            </a:r>
            <a:r>
              <a:rPr lang="fr-CH" dirty="0" smtClean="0"/>
              <a:t> de couches volumineuses</a:t>
            </a:r>
          </a:p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46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fr-CH" dirty="0" smtClean="0"/>
              <a:t>Usage: intersections, agrégations </a:t>
            </a:r>
            <a:r>
              <a:rPr lang="fr-CH" sz="1100" dirty="0" smtClean="0"/>
              <a:t>(spatiales/attributaires)</a:t>
            </a:r>
            <a:r>
              <a:rPr lang="fr-CH" dirty="0" smtClean="0"/>
              <a:t> de couches volumineuses</a:t>
            </a:r>
          </a:p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fr-CH" dirty="0" smtClean="0"/>
              <a:t>Usage: intersections, agrégations </a:t>
            </a:r>
            <a:r>
              <a:rPr lang="fr-CH" sz="1100" dirty="0" smtClean="0"/>
              <a:t>(spatiales/attributaires)</a:t>
            </a:r>
            <a:r>
              <a:rPr lang="fr-CH" dirty="0" smtClean="0"/>
              <a:t> de couches volumineuses</a:t>
            </a:r>
          </a:p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71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9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6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is-IS" dirty="0" smtClean="0"/>
              <a:t>tablesample: explication, image</a:t>
            </a:r>
          </a:p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20837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3075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70800" y="0"/>
            <a:ext cx="2555875" cy="71596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7518400" cy="71596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09625" y="2927350"/>
            <a:ext cx="8569325" cy="996950"/>
          </a:xfrm>
          <a:prstGeom prst="round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3600" b="1" dirty="0">
                <a:solidFill>
                  <a:srgbClr val="5B7A9F"/>
                </a:solidFill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466" y="4656161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7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888" y="3419475"/>
            <a:ext cx="8132762" cy="712788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7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888" y="3419475"/>
            <a:ext cx="8132762" cy="7127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4246563"/>
            <a:ext cx="3841750" cy="39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4246563"/>
            <a:ext cx="3843337" cy="39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6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988" y="3246438"/>
            <a:ext cx="8399462" cy="712787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1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20837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3075"/>
            <a:ext cx="74850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91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554" y="319088"/>
            <a:ext cx="8257530" cy="652437"/>
          </a:xfrm>
          <a:prstGeom prst="rect">
            <a:avLst/>
          </a:prstGeom>
        </p:spPr>
        <p:txBody>
          <a:bodyPr/>
          <a:lstStyle>
            <a:lvl1pPr marL="365760"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5" y="1547985"/>
            <a:ext cx="10188575" cy="5760244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551D6-9B72-8049-8BDD-889AB351A62A}" type="datetimeFigureOut">
              <a:rPr lang="en-US"/>
              <a:pPr>
                <a:defRPr/>
              </a:pPr>
              <a:t>9/19/16</a:t>
            </a:fld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72663-BA60-8C45-81B7-48B1C4541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83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546" y="391096"/>
            <a:ext cx="8257530" cy="652437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1775" y="1573038"/>
            <a:ext cx="5018088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2263" y="1573038"/>
            <a:ext cx="5018087" cy="559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EC648-BBE5-3142-A658-4A54643A58F9}" type="datetimeFigureOut">
              <a:rPr lang="en-US"/>
              <a:pPr>
                <a:defRPr/>
              </a:pPr>
              <a:t>9/19/16</a:t>
            </a:fld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39F9E-47D4-2946-AC1D-8C9727C1B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546" y="452958"/>
            <a:ext cx="8051279" cy="6625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2275"/>
            <a:ext cx="47259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636A0-1694-8240-A7D9-248C17152730}" type="datetimeFigureOut">
              <a:rPr lang="en-US"/>
              <a:pPr>
                <a:defRPr/>
              </a:pPr>
              <a:t>9/19/16</a:t>
            </a:fld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F757C-262D-8641-B3A7-DBA0DFC85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554" y="319087"/>
            <a:ext cx="8257530" cy="72444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A239F-55D7-6145-80C8-03253263D4B7}" type="datetimeFigureOut">
              <a:rPr lang="en-US"/>
              <a:pPr>
                <a:defRPr/>
              </a:pPr>
              <a:t>9/19/16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42437-A88B-9740-84E3-B89DCF5E1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1187549"/>
            <a:ext cx="3517900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1216669"/>
            <a:ext cx="5976937" cy="6019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2555701"/>
            <a:ext cx="3517900" cy="47018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39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7750"/>
            <a:ext cx="90884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3575"/>
            <a:ext cx="90884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4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8" y="1768475"/>
            <a:ext cx="4962525" cy="5391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2563" y="1768475"/>
            <a:ext cx="4964112" cy="5391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0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2275"/>
            <a:ext cx="47259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09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301625"/>
            <a:ext cx="597693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1581150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40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0" y="5291138"/>
            <a:ext cx="6415088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500" y="674688"/>
            <a:ext cx="64150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500" y="5916613"/>
            <a:ext cx="6415088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13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693275" cy="692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he title text format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8" y="1768475"/>
            <a:ext cx="10079037" cy="53911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8063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2pPr>
      <a:lvl3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3pPr>
      <a:lvl4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4pPr>
      <a:lvl5pPr algn="ctr" defTabSz="449263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5pPr>
      <a:lvl6pPr marL="25146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6pPr>
      <a:lvl7pPr marL="29718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7pPr>
      <a:lvl8pPr marL="34290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8pPr>
      <a:lvl9pPr marL="3886200" indent="-228600" algn="ctr" defTabSz="449263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DejaVu Sans" charset="0"/>
          <a:ea typeface="ＭＳ Ｐゴシック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8763" y="4897438"/>
            <a:ext cx="7327900" cy="3952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11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</p:txBody>
      </p:sp>
      <p:sp>
        <p:nvSpPr>
          <p:cNvPr id="3" name="Rounded Rectangle 1"/>
          <p:cNvSpPr>
            <a:spLocks noChangeArrowheads="1"/>
          </p:cNvSpPr>
          <p:nvPr/>
        </p:nvSpPr>
        <p:spPr bwMode="auto">
          <a:xfrm>
            <a:off x="39688" y="-36513"/>
            <a:ext cx="10602912" cy="7596188"/>
          </a:xfrm>
          <a:prstGeom prst="roundRect">
            <a:avLst>
              <a:gd name="adj" fmla="val 1852"/>
            </a:avLst>
          </a:prstGeom>
          <a:noFill/>
          <a:ln w="174625">
            <a:solidFill>
              <a:srgbClr val="5B799E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3" name="TextBox 1"/>
          <p:cNvSpPr txBox="1">
            <a:spLocks noChangeArrowheads="1"/>
          </p:cNvSpPr>
          <p:nvPr/>
        </p:nvSpPr>
        <p:spPr bwMode="auto">
          <a:xfrm>
            <a:off x="233363" y="7164388"/>
            <a:ext cx="3452221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Nicolas </a:t>
            </a:r>
            <a:r>
              <a:rPr lang="en-US" sz="1200" dirty="0" err="1" smtClean="0">
                <a:solidFill>
                  <a:srgbClr val="7F7F7F"/>
                </a:solidFill>
              </a:rPr>
              <a:t>Ribot</a:t>
            </a:r>
            <a:r>
              <a:rPr lang="en-US" sz="1200" dirty="0" smtClean="0">
                <a:solidFill>
                  <a:srgbClr val="7F7F7F"/>
                </a:solidFill>
              </a:rPr>
              <a:t> – </a:t>
            </a:r>
            <a:r>
              <a:rPr lang="en-US" sz="1200" dirty="0" err="1" smtClean="0">
                <a:solidFill>
                  <a:srgbClr val="7F7F7F"/>
                </a:solidFill>
              </a:rPr>
              <a:t>nicolas.ribot@gmail.com</a:t>
            </a:r>
            <a:endParaRPr lang="en-US" sz="1200" dirty="0">
              <a:solidFill>
                <a:srgbClr val="7F7F7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9988" y="3203575"/>
            <a:ext cx="8280400" cy="720725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42" y="130669"/>
            <a:ext cx="2011131" cy="2353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11" y="121396"/>
            <a:ext cx="2080602" cy="243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631" y="124487"/>
            <a:ext cx="2141881" cy="2506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84" y="127578"/>
            <a:ext cx="2259954" cy="2644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27" y="130669"/>
            <a:ext cx="2380403" cy="27850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7" r:id="rId2"/>
    <p:sldLayoutId id="2147483808" r:id="rId3"/>
    <p:sldLayoutId id="2147483809" r:id="rId4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lang="fr-FR" sz="3200" b="1" kern="1200">
          <a:solidFill>
            <a:srgbClr val="5B7A9F"/>
          </a:solidFill>
          <a:latin typeface="Verdana"/>
          <a:ea typeface="+mj-ea"/>
          <a:cs typeface="Verdana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ctr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Verdana"/>
          <a:ea typeface="+mn-ea"/>
          <a:cs typeface="Verdana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1476375"/>
            <a:ext cx="9755188" cy="56880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869488" y="7158038"/>
            <a:ext cx="8223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870F27-E79C-CB48-B506-44AA52377AB4}" type="datetimeFigureOut">
              <a:rPr lang="en-US"/>
              <a:pPr>
                <a:defRPr/>
              </a:pPr>
              <a:t>9/19/16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7158038"/>
            <a:ext cx="449263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BFEED4-E897-904B-82EB-2ED7C8787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17463" y="0"/>
            <a:ext cx="10674350" cy="7559675"/>
          </a:xfrm>
          <a:prstGeom prst="rect">
            <a:avLst/>
          </a:prstGeom>
          <a:noFill/>
          <a:ln w="57150" cap="rnd">
            <a:solidFill>
              <a:srgbClr val="5B799E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249488" y="250825"/>
            <a:ext cx="8064500" cy="741363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100000">
                <a:srgbClr val="E7E8E9"/>
              </a:gs>
            </a:gsLst>
            <a:lin ang="5400000" scaled="0"/>
            <a:tileRect/>
          </a:gradFill>
          <a:ln cap="rnd">
            <a:solidFill>
              <a:schemeClr val="bg1">
                <a:lumMod val="85000"/>
              </a:schemeClr>
            </a:solidFill>
          </a:ln>
          <a:effectLst>
            <a:outerShdw blurRad="41275" dist="38100" dir="2700000" sx="99000" sy="99000" algn="tl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7" y="107429"/>
            <a:ext cx="556865" cy="651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13" y="123231"/>
            <a:ext cx="576099" cy="6740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4" y="139698"/>
            <a:ext cx="652375" cy="763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5" y="169631"/>
            <a:ext cx="688336" cy="805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1" y="198715"/>
            <a:ext cx="725024" cy="8482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0" r:id="rId2"/>
    <p:sldLayoutId id="2147483811" r:id="rId3"/>
    <p:sldLayoutId id="2147483812" r:id="rId4"/>
    <p:sldLayoutId id="2147483813" r:id="rId5"/>
    <p:sldLayoutId id="2147483816" r:id="rId6"/>
  </p:sldLayoutIdLst>
  <p:txStyles>
    <p:titleStyle>
      <a:lvl1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lang="en-US" sz="3200" b="1" kern="1200" dirty="0">
          <a:solidFill>
            <a:srgbClr val="5B7A9F"/>
          </a:solidFill>
          <a:latin typeface="Verdana"/>
          <a:ea typeface="+mj-ea"/>
          <a:cs typeface="Verdana"/>
        </a:defRPr>
      </a:lvl1pPr>
      <a:lvl2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2pPr>
      <a:lvl3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3pPr>
      <a:lvl4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4pPr>
      <a:lvl5pPr marL="182563" indent="-182563"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b="1">
          <a:solidFill>
            <a:srgbClr val="5B7A9F"/>
          </a:solidFill>
          <a:latin typeface="Verdana" charset="0"/>
          <a:ea typeface="ＭＳ Ｐゴシック" charset="0"/>
          <a:cs typeface="Arial Unicode MS" charset="0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99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5B7A9F"/>
        </a:buClr>
        <a:buSzPct val="123000"/>
        <a:buFont typeface="Arial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4572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5B7A9F"/>
        </a:buClr>
        <a:buSzPct val="123000"/>
        <a:buFont typeface="Arial" charset="0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914400" algn="l" defTabSz="449263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5B7A9F"/>
        </a:buClr>
        <a:buSzPct val="123000"/>
        <a:buFont typeface="Arial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3716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5B7A9F"/>
        </a:buClr>
        <a:buSzPct val="123000"/>
        <a:buFont typeface="Arial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1828800" algn="l" defTabSz="449263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5B7A9F"/>
        </a:buClr>
        <a:buSzPct val="123000"/>
        <a:buFont typeface="Arial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1" fontAlgn="base" hangingPunct="1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raemebell.net/foss4gcomo.pdf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169988" y="3347789"/>
            <a:ext cx="8351837" cy="108044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/>
              <a:t>Traitements spatiaux parallélisés pour les gros volumes de données</a:t>
            </a:r>
            <a:endParaRPr lang="fr-CH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PostgreSQL Session #8, Lyon, 22 sept 2016</a:t>
            </a: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err="1" smtClean="0"/>
              <a:t>Fast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r>
              <a:rPr lang="fr-CH" dirty="0" smtClean="0"/>
              <a:t> Intersection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589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Projet </a:t>
            </a:r>
            <a:r>
              <a:rPr lang="fr-CH" dirty="0" err="1"/>
              <a:t>GIT:https</a:t>
            </a:r>
            <a:r>
              <a:rPr lang="fr-CH" dirty="0"/>
              <a:t>://</a:t>
            </a:r>
            <a:r>
              <a:rPr lang="fr-CH" dirty="0" err="1"/>
              <a:t>github.com</a:t>
            </a:r>
            <a:r>
              <a:rPr lang="fr-CH" dirty="0"/>
              <a:t>/</a:t>
            </a:r>
            <a:r>
              <a:rPr lang="fr-CH" dirty="0" err="1"/>
              <a:t>gbb</a:t>
            </a:r>
            <a:r>
              <a:rPr lang="fr-CH" dirty="0"/>
              <a:t>/</a:t>
            </a:r>
            <a:r>
              <a:rPr lang="fr-CH" dirty="0" err="1"/>
              <a:t>fast_map_intersection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Auteur: Graeme </a:t>
            </a:r>
            <a:r>
              <a:rPr lang="fr-CH" dirty="0" smtClean="0"/>
              <a:t>Bell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But: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une intersection entre couches en plusieurs requêtes lancées en //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Union des résultats intermédiaires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804875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Par </a:t>
            </a:r>
            <a:r>
              <a:rPr lang="fr-CH" dirty="0" err="1" smtClean="0"/>
              <a:t>Psql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589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Projet GIT</a:t>
            </a:r>
            <a:r>
              <a:rPr lang="fr-CH" dirty="0"/>
              <a:t>: https://</a:t>
            </a:r>
            <a:r>
              <a:rPr lang="fr-CH" dirty="0" err="1"/>
              <a:t>github.com</a:t>
            </a:r>
            <a:r>
              <a:rPr lang="fr-CH" dirty="0"/>
              <a:t>/</a:t>
            </a:r>
            <a:r>
              <a:rPr lang="fr-CH" dirty="0" err="1"/>
              <a:t>gbb</a:t>
            </a:r>
            <a:r>
              <a:rPr lang="fr-CH" dirty="0"/>
              <a:t>/</a:t>
            </a:r>
            <a:r>
              <a:rPr lang="fr-CH" dirty="0" err="1"/>
              <a:t>par_psql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Auteur: </a:t>
            </a:r>
            <a:r>
              <a:rPr lang="fr-CH" dirty="0" smtClean="0"/>
              <a:t>Graeme Bell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But: ajouter un mot-clé permettant de lancer des requêtes en // depuis un script SQL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Lance les requêtes commentées avec  « </a:t>
            </a:r>
            <a:r>
              <a:rPr lang="fr-CH" dirty="0" smtClean="0">
                <a:latin typeface="Courier" charset="0"/>
                <a:ea typeface="Courier" charset="0"/>
                <a:cs typeface="Courier" charset="0"/>
              </a:rPr>
              <a:t>--&amp; » </a:t>
            </a:r>
            <a:r>
              <a:rPr lang="fr-CH" dirty="0" smtClean="0"/>
              <a:t>en //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Synchronise quand </a:t>
            </a:r>
            <a:r>
              <a:rPr lang="fr-CH" dirty="0"/>
              <a:t>« </a:t>
            </a:r>
            <a:r>
              <a:rPr lang="fr-CH" dirty="0">
                <a:latin typeface="Courier" charset="0"/>
                <a:ea typeface="Courier" charset="0"/>
                <a:cs typeface="Courier" charset="0"/>
              </a:rPr>
              <a:t>--&amp; </a:t>
            </a:r>
            <a:r>
              <a:rPr lang="fr-CH" dirty="0" smtClean="0">
                <a:latin typeface="Courier" charset="0"/>
                <a:ea typeface="Courier" charset="0"/>
                <a:cs typeface="Courier" charset="0"/>
              </a:rPr>
              <a:t>»</a:t>
            </a:r>
            <a:r>
              <a:rPr lang="fr-CH" dirty="0" smtClean="0"/>
              <a:t> n ’est plus présent </a:t>
            </a:r>
          </a:p>
        </p:txBody>
      </p:sp>
    </p:spTree>
    <p:extLst>
      <p:ext uri="{BB962C8B-B14F-4D97-AF65-F5344CB8AC3E}">
        <p14:creationId xmlns:p14="http://schemas.microsoft.com/office/powerpoint/2010/main" val="1007193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Par </a:t>
            </a:r>
            <a:r>
              <a:rPr lang="fr-CH" dirty="0" err="1" smtClean="0"/>
              <a:t>Psql</a:t>
            </a:r>
            <a:r>
              <a:rPr lang="fr-CH" dirty="0" smtClean="0"/>
              <a:t>, FMI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Présentation FOSS4g Côme 2015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>
                <a:hlinkClick r:id="rId3"/>
              </a:rPr>
              <a:t>http://</a:t>
            </a:r>
            <a:r>
              <a:rPr lang="fr-CH" dirty="0" smtClean="0">
                <a:hlinkClick r:id="rId3"/>
              </a:rPr>
              <a:t>graemebell.net/foss4gcomo.pdf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4" y="2627709"/>
            <a:ext cx="6447358" cy="48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7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endParaRPr lang="fr-CH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PostgreSQL 9.6: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 !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seqscan</a:t>
            </a:r>
            <a:r>
              <a:rPr lang="fr-CH" dirty="0" smtClean="0"/>
              <a:t>, </a:t>
            </a:r>
            <a:r>
              <a:rPr lang="fr-CH" dirty="0" err="1" smtClean="0"/>
              <a:t>join</a:t>
            </a:r>
            <a:r>
              <a:rPr lang="fr-CH" dirty="0" smtClean="0"/>
              <a:t>, </a:t>
            </a:r>
            <a:r>
              <a:rPr lang="fr-CH" dirty="0" err="1" smtClean="0"/>
              <a:t>aggregate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Nouveaux paramètres: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/>
              <a:t>m</a:t>
            </a:r>
            <a:r>
              <a:rPr lang="fr-CH" dirty="0" err="1" smtClean="0"/>
              <a:t>ax_worker_processes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max_parallel_workers_per_gather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parallel_workers</a:t>
            </a:r>
            <a:r>
              <a:rPr lang="fr-CH" dirty="0" smtClean="0"/>
              <a:t> (table </a:t>
            </a:r>
            <a:r>
              <a:rPr lang="fr-CH" dirty="0" err="1" smtClean="0"/>
              <a:t>creation</a:t>
            </a:r>
            <a:r>
              <a:rPr lang="fr-CH" dirty="0" smtClean="0"/>
              <a:t>)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Fonctions agrégées déclarées PARALLEL SAFE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/>
              <a:t>PostGIS</a:t>
            </a:r>
            <a:r>
              <a:rPr lang="fr-CH" dirty="0"/>
              <a:t> 2.3beta1: support des requêtes //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37" y="5241717"/>
            <a:ext cx="1699145" cy="198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06" y="5232444"/>
            <a:ext cx="1757838" cy="20566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26" y="5235535"/>
            <a:ext cx="1809611" cy="21172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9" y="5238626"/>
            <a:ext cx="1909368" cy="22339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22" y="5241717"/>
            <a:ext cx="2011131" cy="23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3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Limitations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Requêtes en écriture non supportées</a:t>
            </a:r>
          </a:p>
          <a:p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urier New" charset="0"/>
              </a:rPr>
              <a:t>SELECT...</a:t>
            </a:r>
            <a:endParaRPr lang="en-US" dirty="0">
              <a:latin typeface="Courier New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FR" dirty="0" smtClean="0"/>
              <a:t>Utilisation de fonction PARALLEL </a:t>
            </a:r>
            <a:r>
              <a:rPr lang="fr-FR" dirty="0" smtClean="0"/>
              <a:t>SAFE </a:t>
            </a:r>
            <a:r>
              <a:rPr lang="fr-FR" dirty="0" smtClean="0"/>
              <a:t>(</a:t>
            </a:r>
            <a:r>
              <a:rPr lang="fr-FR" dirty="0" smtClean="0"/>
              <a:t>UDF=UNSAFE)</a:t>
            </a:r>
            <a:endParaRPr lang="fr-FR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FR" dirty="0" smtClean="0"/>
              <a:t>Fonctions systèmes PARALLEL SAFE</a:t>
            </a:r>
            <a:endParaRPr lang="is-I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Requêtes imbriquées dans une requête parallélisée 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Agrégats spatiaux non supportés</a:t>
            </a:r>
            <a:r>
              <a:rPr lang="en-US" dirty="0"/>
              <a:t> </a:t>
            </a:r>
            <a:endParaRPr lang="en-U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Schema     |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Name | Result data type | Argument data types | Type | Volatility | Parallel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-----------+------+------------------+---------------------+------+------------+----------+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err="1" smtClean="0">
                <a:latin typeface="Courier" charset="0"/>
                <a:ea typeface="Courier" charset="0"/>
                <a:cs typeface="Courier" charset="0"/>
              </a:rPr>
              <a:t>pg_catalog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sum  | numeric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bigint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safe  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err="1" smtClean="0">
                <a:latin typeface="Courier" charset="0"/>
                <a:ea typeface="Courier" charset="0"/>
                <a:cs typeface="Courier" charset="0"/>
              </a:rPr>
              <a:t>pg_catalog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sum  | double precision | double precision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safe    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1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Schema     |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Name    | Result data type | Argument data types | Type | Volatility | Parallel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-----------+-----------+------------------+---------------------+------+------------+----------+</a:t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st_union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geometry  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st_accum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geometry[]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|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public     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st_extent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| box2d            | geometry            | </a:t>
            </a:r>
            <a:r>
              <a:rPr lang="en-US" sz="1200" b="1" dirty="0" err="1">
                <a:latin typeface="Courier" charset="0"/>
                <a:ea typeface="Courier" charset="0"/>
                <a:cs typeface="Courier" charset="0"/>
              </a:rPr>
              <a:t>agg</a:t>
            </a:r>
            <a:r>
              <a:rPr lang="en-US" sz="1200" b="1" dirty="0">
                <a:latin typeface="Courier" charset="0"/>
                <a:ea typeface="Courier" charset="0"/>
                <a:cs typeface="Courier" charset="0"/>
              </a:rPr>
              <a:t>  | immutable  | unsafe   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|</a:t>
            </a:r>
            <a:endParaRPr lang="fr-CH" sz="1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87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err="1" smtClean="0"/>
              <a:t>Fonction</a:t>
            </a:r>
            <a:r>
              <a:rPr lang="en-US" dirty="0" smtClean="0"/>
              <a:t> PL/PGSQL </a:t>
            </a:r>
            <a:r>
              <a:rPr lang="en-US" dirty="0" err="1" smtClean="0"/>
              <a:t>permettant</a:t>
            </a:r>
            <a:r>
              <a:rPr lang="en-US" dirty="0" smtClean="0"/>
              <a:t> un </a:t>
            </a:r>
            <a:r>
              <a:rPr lang="en-US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dirty="0">
                <a:latin typeface="Courier New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smtClean="0"/>
              <a:t>//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partir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err="1" smtClean="0"/>
              <a:t>Utilise</a:t>
            </a:r>
            <a:r>
              <a:rPr lang="en-US" dirty="0" smtClean="0"/>
              <a:t> COPY et </a:t>
            </a:r>
            <a:r>
              <a:rPr lang="en-US" dirty="0" err="1" smtClean="0"/>
              <a:t>psql</a:t>
            </a:r>
            <a:endParaRPr lang="en-US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COPY la table </a:t>
            </a:r>
            <a:r>
              <a:rPr lang="en-US" dirty="0" err="1" smtClean="0"/>
              <a:t>depuis</a:t>
            </a:r>
            <a:r>
              <a:rPr lang="en-US" dirty="0" smtClean="0"/>
              <a:t> la </a:t>
            </a:r>
            <a:r>
              <a:rPr lang="en-US" dirty="0" err="1" smtClean="0"/>
              <a:t>requête</a:t>
            </a:r>
            <a:r>
              <a:rPr lang="en-US" dirty="0" smtClean="0"/>
              <a:t> </a:t>
            </a:r>
            <a:r>
              <a:rPr lang="en-US" dirty="0" err="1" smtClean="0"/>
              <a:t>lancée</a:t>
            </a:r>
            <a:r>
              <a:rPr lang="en-US" dirty="0" smtClean="0"/>
              <a:t> par </a:t>
            </a:r>
            <a:r>
              <a:rPr lang="en-US" dirty="0" err="1" smtClean="0"/>
              <a:t>psql</a:t>
            </a:r>
            <a:r>
              <a:rPr lang="en-US" dirty="0" smtClean="0"/>
              <a:t>: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copy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tc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PROGRAM </a:t>
            </a:r>
            <a:r>
              <a:rPr lang="en-US" sz="2000" dirty="0" smtClean="0">
                <a:latin typeface="Courier New" charset="0"/>
              </a:rPr>
              <a:t>$$</a:t>
            </a:r>
            <a:r>
              <a:rPr lang="en-US" sz="2000" dirty="0" err="1" smtClean="0">
                <a:solidFill>
                  <a:schemeClr val="accent2"/>
                </a:solidFill>
                <a:latin typeface="Courier New" charset="0"/>
              </a:rPr>
              <a:t>psql</a:t>
            </a:r>
            <a:r>
              <a:rPr lang="en-US" sz="2000" dirty="0" smtClean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-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A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-t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\</a:t>
            </a:r>
            <a:endParaRPr lang="es-ES_tradnl" sz="2000" dirty="0">
              <a:solidFill>
                <a:schemeClr val="accent2"/>
              </a:solidFill>
              <a:latin typeface="Courier New" charset="0"/>
            </a:endParaRP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-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"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select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p.</a:t>
            </a:r>
            <a:r>
              <a:rPr lang="es-ES_tradnl" sz="2000" b="1" dirty="0" err="1" smtClean="0">
                <a:solidFill>
                  <a:schemeClr val="accent2"/>
                </a:solidFill>
                <a:latin typeface="Courier New" charset="0"/>
              </a:rPr>
              <a:t>id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b="1" dirty="0" err="1" smtClean="0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.gid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,</a:t>
            </a: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     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st_intersection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(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p.geom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c.geom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) </a:t>
            </a:r>
            <a:r>
              <a:rPr lang="es-ES_tradnl" sz="2000" b="1" dirty="0">
                <a:solidFill>
                  <a:schemeClr val="accent2"/>
                </a:solidFill>
                <a:latin typeface="Courier New" charset="0"/>
              </a:rPr>
              <a:t>as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geom</a:t>
            </a:r>
            <a:endParaRPr lang="es-ES_tradnl" sz="2000" dirty="0">
              <a:solidFill>
                <a:schemeClr val="accent2"/>
              </a:solidFill>
              <a:latin typeface="Courier New" charset="0"/>
            </a:endParaRP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   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from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parcelle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p</a:t>
            </a:r>
          </a:p>
          <a:p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    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join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carreau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 c </a:t>
            </a:r>
            <a:r>
              <a:rPr lang="es-ES_tradnl" sz="2000" b="1" dirty="0" err="1">
                <a:solidFill>
                  <a:schemeClr val="accent2"/>
                </a:solidFill>
                <a:latin typeface="Courier New" charset="0"/>
              </a:rPr>
              <a:t>on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st_intersects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(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p.geom</a:t>
            </a:r>
            <a:r>
              <a:rPr lang="es-ES_tradnl" sz="2000" dirty="0">
                <a:solidFill>
                  <a:schemeClr val="accent2"/>
                </a:solidFill>
                <a:latin typeface="Courier New" charset="0"/>
              </a:rPr>
              <a:t>, </a:t>
            </a:r>
            <a:r>
              <a:rPr lang="es-ES_tradnl" sz="2000" dirty="0" err="1">
                <a:solidFill>
                  <a:schemeClr val="accent2"/>
                </a:solidFill>
                <a:latin typeface="Courier New" charset="0"/>
              </a:rPr>
              <a:t>c</a:t>
            </a:r>
            <a:r>
              <a:rPr lang="es-ES_tradnl" sz="2000" dirty="0" err="1" smtClean="0">
                <a:solidFill>
                  <a:schemeClr val="accent2"/>
                </a:solidFill>
                <a:latin typeface="Courier New" charset="0"/>
              </a:rPr>
              <a:t>.geom</a:t>
            </a:r>
            <a:r>
              <a:rPr lang="es-ES_tradnl" sz="2000" dirty="0" smtClean="0">
                <a:solidFill>
                  <a:schemeClr val="accent2"/>
                </a:solidFill>
                <a:latin typeface="Courier New" charset="0"/>
              </a:rPr>
              <a:t>)"</a:t>
            </a:r>
            <a:r>
              <a:rPr lang="es-ES_tradnl" sz="2000" dirty="0" smtClean="0">
                <a:latin typeface="Courier New" charset="0"/>
              </a:rPr>
              <a:t>$$</a:t>
            </a:r>
            <a:endParaRPr lang="es-ES_tradnl" sz="2000" dirty="0">
              <a:latin typeface="Courier New" charset="0"/>
            </a:endParaRPr>
          </a:p>
          <a:p>
            <a:r>
              <a:rPr lang="es-ES_tradnl" sz="2000" b="1" dirty="0" err="1">
                <a:solidFill>
                  <a:srgbClr val="800000"/>
                </a:solidFill>
                <a:latin typeface="Courier New" charset="0"/>
              </a:rPr>
              <a:t>with</a:t>
            </a:r>
            <a:r>
              <a:rPr lang="es-ES_tradnl" sz="2000" dirty="0">
                <a:latin typeface="Courier New" charset="0"/>
              </a:rPr>
              <a:t> </a:t>
            </a:r>
            <a:r>
              <a:rPr lang="es-ES_tradnl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s-ES_tradnl" sz="2000" dirty="0">
                <a:latin typeface="Courier New" charset="0"/>
              </a:rPr>
              <a:t>DELIMITER </a:t>
            </a:r>
            <a:r>
              <a:rPr lang="es-ES_tradnl" sz="2000" dirty="0">
                <a:solidFill>
                  <a:srgbClr val="0000E6"/>
                </a:solidFill>
                <a:latin typeface="Courier New" charset="0"/>
              </a:rPr>
              <a:t>'|'</a:t>
            </a:r>
            <a:r>
              <a:rPr lang="es-ES_tradnl" sz="2000" dirty="0">
                <a:solidFill>
                  <a:srgbClr val="808030"/>
                </a:solidFill>
                <a:latin typeface="Courier New" charset="0"/>
              </a:rPr>
              <a:t>);</a:t>
            </a:r>
            <a:endParaRPr lang="es-ES_tradnl" sz="2000" dirty="0">
              <a:latin typeface="Courier New" charset="0"/>
            </a:endParaRPr>
          </a:p>
          <a:p>
            <a:endParaRPr lang="es-ES_tradnl" sz="4000" dirty="0">
              <a:latin typeface="Times New Roman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7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904432"/>
          </a:xfrm>
        </p:spPr>
        <p:txBody>
          <a:bodyPr/>
          <a:lstStyle/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or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replace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function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create_table_parallel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query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program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</a:t>
            </a:r>
            <a:r>
              <a:rPr lang="en-US" sz="1600" dirty="0" err="1" smtClean="0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 -A -t -c'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num_workers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int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smtClean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drop_table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boolean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DEFAULT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false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returns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as</a:t>
            </a:r>
            <a:r>
              <a:rPr lang="en-US" sz="1600" dirty="0" smtClean="0">
                <a:latin typeface="Courier New" charset="0"/>
              </a:rPr>
              <a:t> $$</a:t>
            </a: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DECLARE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dirty="0" err="1" smtClean="0">
                <a:latin typeface="Courier New" charset="0"/>
              </a:rPr>
              <a:t>v_set_workers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text 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:=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'set </a:t>
            </a:r>
            <a:r>
              <a:rPr lang="en-US" sz="1600" dirty="0" err="1" smtClean="0">
                <a:solidFill>
                  <a:srgbClr val="0000E6"/>
                </a:solidFill>
                <a:latin typeface="Courier New" charset="0"/>
              </a:rPr>
              <a:t>max_parallel_workers_per_gather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 = %s;'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num_workers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BEGIN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if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drop_table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then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'drop table if exists %I'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de-DE" sz="1600" dirty="0" smtClean="0">
                <a:latin typeface="Courier New" charset="0"/>
              </a:rPr>
              <a:t>  </a:t>
            </a:r>
            <a:r>
              <a:rPr lang="de-DE" sz="1600" b="1" dirty="0" smtClean="0">
                <a:solidFill>
                  <a:srgbClr val="800000"/>
                </a:solidFill>
                <a:latin typeface="Courier New" charset="0"/>
              </a:rPr>
              <a:t>END IF</a:t>
            </a:r>
            <a:r>
              <a:rPr lang="de-DE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de-DE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  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'create table %I as %s LIMIT 0'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query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execute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'copy %I FROM PROGRAM ''%s "%s %s"'' with (DELIMITER ''|'')'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program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v_set_workers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query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 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return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format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smtClean="0">
                <a:solidFill>
                  <a:srgbClr val="0000E6"/>
                </a:solidFill>
                <a:latin typeface="Courier New" charset="0"/>
              </a:rPr>
              <a:t>'%I created'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dirty="0" err="1" smtClean="0">
                <a:latin typeface="Courier New" charset="0"/>
              </a:rPr>
              <a:t>table_name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END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1600" dirty="0" smtClean="0"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$$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LANGUAGE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err="1" smtClean="0">
                <a:solidFill>
                  <a:srgbClr val="800000"/>
                </a:solidFill>
                <a:latin typeface="Courier New" charset="0"/>
              </a:rPr>
              <a:t>plpgsql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parallel</a:t>
            </a:r>
            <a:r>
              <a:rPr lang="en-US" sz="1600" dirty="0" smtClean="0">
                <a:latin typeface="Courier New" charset="0"/>
              </a:rPr>
              <a:t> </a:t>
            </a:r>
            <a:r>
              <a:rPr lang="en-US" sz="1600" b="1" dirty="0" smtClean="0">
                <a:solidFill>
                  <a:srgbClr val="800000"/>
                </a:solidFill>
                <a:latin typeface="Courier New" charset="0"/>
              </a:rPr>
              <a:t>safe</a:t>
            </a:r>
            <a:r>
              <a:rPr lang="en-US" sz="16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16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7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</a:t>
            </a:r>
            <a:r>
              <a:rPr lang="fr-CH" dirty="0" err="1" smtClean="0"/>
              <a:t>create</a:t>
            </a:r>
            <a:r>
              <a:rPr lang="fr-CH" dirty="0" smtClean="0"/>
              <a:t> table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fr-FR" dirty="0" smtClean="0"/>
              <a:t>Utilisation:</a:t>
            </a:r>
          </a:p>
          <a:p>
            <a:r>
              <a:rPr lang="fr-FR" sz="2000" b="1" dirty="0" smtClean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b="1" dirty="0" err="1" smtClean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fr-FR" sz="2000" dirty="0" smtClean="0">
                <a:latin typeface="Courier New" charset="0"/>
              </a:rPr>
              <a:t> </a:t>
            </a:r>
            <a:r>
              <a:rPr lang="fr-FR" sz="2000" dirty="0" err="1" smtClean="0">
                <a:latin typeface="Courier New" charset="0"/>
              </a:rPr>
              <a:t>create_table_parallel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(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'inter_pgpar1'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 -- new table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name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'select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p.id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c.gid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clock_timestamp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() AS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creation_time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st_intersection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) as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geom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from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parcelle p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join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carreau c on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st_intersects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)'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'/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usr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/local/pgsql-9.6/bin/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-A -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t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-p 5439 -d </a:t>
            </a:r>
            <a:r>
              <a:rPr lang="fr-FR" sz="2000" dirty="0" err="1" smtClean="0">
                <a:solidFill>
                  <a:srgbClr val="0000E6"/>
                </a:solidFill>
                <a:latin typeface="Courier New" charset="0"/>
              </a:rPr>
              <a:t>nicolas</a:t>
            </a:r>
            <a:r>
              <a:rPr lang="fr-FR" sz="2000" dirty="0" smtClean="0">
                <a:solidFill>
                  <a:srgbClr val="0000E6"/>
                </a:solidFill>
                <a:latin typeface="Courier New" charset="0"/>
              </a:rPr>
              <a:t> -c'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dirty="0" smtClean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, --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number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 of </a:t>
            </a:r>
            <a:r>
              <a:rPr lang="fr-FR" sz="2000" dirty="0" err="1" smtClean="0">
                <a:solidFill>
                  <a:srgbClr val="808030"/>
                </a:solidFill>
                <a:latin typeface="Courier New" charset="0"/>
              </a:rPr>
              <a:t>workers</a:t>
            </a:r>
            <a:endParaRPr lang="fr-FR" sz="2000" dirty="0" smtClean="0">
              <a:latin typeface="Courier New" charset="0"/>
            </a:endParaRPr>
          </a:p>
          <a:p>
            <a:r>
              <a:rPr lang="fr-FR" sz="2000" dirty="0" smtClean="0">
                <a:latin typeface="Courier New" charset="0"/>
              </a:rPr>
              <a:t>    </a:t>
            </a:r>
            <a:r>
              <a:rPr lang="fr-FR" sz="2000" b="1" dirty="0" err="1" smtClean="0">
                <a:solidFill>
                  <a:srgbClr val="800000"/>
                </a:solidFill>
                <a:latin typeface="Courier New" charset="0"/>
              </a:rPr>
              <a:t>true</a:t>
            </a:r>
            <a:r>
              <a:rPr lang="fr-FR" sz="2000" b="1" dirty="0" smtClean="0">
                <a:solidFill>
                  <a:srgbClr val="800000"/>
                </a:solidFill>
                <a:latin typeface="Courier New" charset="0"/>
              </a:rPr>
              <a:t> </a:t>
            </a:r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– to drop table first.</a:t>
            </a:r>
            <a:endParaRPr lang="fr-FR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20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fr-FR" sz="2000" dirty="0" smtClean="0">
              <a:latin typeface="Courier New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fr-FR" dirty="0" smtClean="0"/>
              <a:t>Avantage: création de tables avec plan // dans un script SQL</a:t>
            </a:r>
          </a:p>
          <a:p>
            <a:endParaRPr lang="fr-FR" sz="1800" dirty="0" smtClean="0">
              <a:latin typeface="Times New Roman" charset="0"/>
            </a:endParaRPr>
          </a:p>
          <a:p>
            <a:endParaRPr lang="fr-FR" sz="1800" dirty="0" smtClean="0">
              <a:latin typeface="Times New Roman" charset="0"/>
            </a:endParaRPr>
          </a:p>
          <a:p>
            <a:endParaRPr lang="fr-FR" sz="1200" dirty="0" smtClean="0">
              <a:latin typeface="Times New Roman" charset="0"/>
            </a:endParaRP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891147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// </a:t>
            </a:r>
            <a:r>
              <a:rPr lang="fr-CH" dirty="0" err="1" smtClean="0"/>
              <a:t>agregate</a:t>
            </a:r>
            <a:endParaRPr lang="fr-CH" dirty="0" smtClean="0"/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explain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sum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min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BB7977"/>
                </a:solidFill>
                <a:latin typeface="Courier New" charset="0"/>
              </a:rPr>
              <a:t>max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BB7977"/>
                </a:solidFill>
                <a:latin typeface="Courier New" charset="0"/>
              </a:rPr>
              <a:t>avg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st_npoints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))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parcelle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 </a:t>
            </a:r>
            <a:endParaRPr lang="en-US" sz="2000" dirty="0" smtClean="0">
              <a:solidFill>
                <a:srgbClr val="808030"/>
              </a:solidFill>
              <a:latin typeface="Courier New" charset="0"/>
            </a:endParaRPr>
          </a:p>
          <a:p>
            <a:endParaRPr lang="en-US" sz="2000" b="1" dirty="0">
              <a:solidFill>
                <a:srgbClr val="80803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Aggregate  </a:t>
            </a:r>
            <a:r>
              <a:rPr lang="en-US" sz="1600" b="1" dirty="0">
                <a:latin typeface="Courier New" charset="0"/>
              </a:rPr>
              <a:t>(cost=15492093.56..15492093.57 rows=1 width=48</a:t>
            </a:r>
            <a:r>
              <a:rPr lang="en-US" sz="1600" b="1" dirty="0" smtClean="0">
                <a:latin typeface="Courier New" charset="0"/>
              </a:rPr>
              <a:t>)</a:t>
            </a:r>
            <a:br>
              <a:rPr lang="en-US" sz="1600" b="1" dirty="0" smtClean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</a:t>
            </a:r>
            <a:r>
              <a:rPr lang="en-US" sz="1600" b="1" dirty="0">
                <a:latin typeface="Courier New" charset="0"/>
              </a:rPr>
              <a:t>-&gt; 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 (cost=0.00..4694615.88 rows=98158888 width=253)</a:t>
            </a:r>
            <a:br>
              <a:rPr lang="en-US" sz="1600" b="1" dirty="0">
                <a:latin typeface="Courier New" charset="0"/>
              </a:rPr>
            </a:br>
            <a:endParaRPr lang="en-US" sz="1600" b="1" dirty="0">
              <a:latin typeface="Courier New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8C00"/>
                </a:solidFill>
                <a:latin typeface="Courier New" charset="0"/>
              </a:rPr>
              <a:t>6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Finalize </a:t>
            </a:r>
            <a:r>
              <a:rPr lang="en-US" sz="1600" b="1" dirty="0">
                <a:latin typeface="Courier New" charset="0"/>
              </a:rPr>
              <a:t>Aggregate  (cost=5677205.47..5677205.48 rows=1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</a:t>
            </a:r>
            <a:r>
              <a:rPr lang="en-US" sz="1600" b="1" dirty="0">
                <a:latin typeface="Courier New" charset="0"/>
              </a:rPr>
              <a:t>-&gt;  Gather  (cost=5677204.80..5677205.41 rows=6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</a:t>
            </a:r>
            <a:r>
              <a:rPr lang="en-US" sz="1600" b="1" dirty="0">
                <a:latin typeface="Courier New" charset="0"/>
              </a:rPr>
              <a:t>Workers Planned: 6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</a:t>
            </a:r>
            <a:r>
              <a:rPr lang="en-US" sz="1600" b="1" dirty="0">
                <a:latin typeface="Courier New" charset="0"/>
              </a:rPr>
              <a:t>-&gt;  Partial Aggregate  (cost=5676204.80..5676204.81 rows=1 width=48)</a:t>
            </a:r>
            <a:br>
              <a:rPr lang="en-US" sz="1600" b="1" dirty="0">
                <a:latin typeface="Courier New" charset="0"/>
              </a:rPr>
            </a:br>
            <a:r>
              <a:rPr lang="en-US" sz="1600" b="1" dirty="0" smtClean="0">
                <a:latin typeface="Courier New" charset="0"/>
              </a:rPr>
              <a:t>              </a:t>
            </a:r>
            <a:r>
              <a:rPr lang="en-US" sz="1600" b="1" dirty="0">
                <a:latin typeface="Courier New" charset="0"/>
              </a:rPr>
              <a:t>-&gt;  Parallel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 (cost=0.00..3876625.15 rows=16359815 </a:t>
            </a:r>
            <a:r>
              <a:rPr lang="en-US" sz="1600" b="1" dirty="0" smtClean="0">
                <a:latin typeface="Courier New" charset="0"/>
              </a:rPr>
              <a:t>width=253)</a:t>
            </a:r>
            <a:endParaRPr lang="en-US" sz="20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13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// </a:t>
            </a:r>
            <a:r>
              <a:rPr lang="en-US" dirty="0"/>
              <a:t>spatial JOIN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explain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gid</a:t>
            </a:r>
            <a:r>
              <a:rPr lang="en-US" sz="2000" dirty="0">
                <a:latin typeface="Courier New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parcelle</a:t>
            </a:r>
            <a:r>
              <a:rPr lang="en-US" sz="2000" dirty="0">
                <a:latin typeface="Courier New" charset="0"/>
              </a:rPr>
              <a:t> p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carreau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st_intersects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 err="1">
                <a:latin typeface="Courier New" charset="0"/>
              </a:rPr>
              <a:t>p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geom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);</a:t>
            </a:r>
          </a:p>
          <a:p>
            <a:endParaRPr lang="en-US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 smtClean="0">
                <a:latin typeface="Courier New" charset="0"/>
              </a:rPr>
              <a:t>Nested </a:t>
            </a:r>
            <a:r>
              <a:rPr lang="en-US" sz="1600" b="1" dirty="0">
                <a:latin typeface="Courier New" charset="0"/>
              </a:rPr>
              <a:t>Loop  (cost=0.41..21389689299.18 rows=74542277448 width=12)  -&gt; 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p  (cost=0.00..4694615.88 rows=98158888 width=261)  -&gt;  Index Scan using </a:t>
            </a:r>
            <a:r>
              <a:rPr lang="en-US" sz="1600" b="1" dirty="0" err="1">
                <a:latin typeface="Courier New" charset="0"/>
              </a:rPr>
              <a:t>carreau_geom_idx</a:t>
            </a:r>
            <a:r>
              <a:rPr lang="en-US" sz="1600" b="1" dirty="0">
                <a:latin typeface="Courier New" charset="0"/>
              </a:rPr>
              <a:t> on </a:t>
            </a:r>
            <a:r>
              <a:rPr lang="en-US" sz="1600" b="1" dirty="0" err="1">
                <a:latin typeface="Courier New" charset="0"/>
              </a:rPr>
              <a:t>carreau</a:t>
            </a:r>
            <a:r>
              <a:rPr lang="en-US" sz="1600" b="1" dirty="0">
                <a:latin typeface="Courier New" charset="0"/>
              </a:rPr>
              <a:t> c  (cost=0.41..217.10 rows=76 width=36)        Index Cond: 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 &amp;&amp;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        Filter: _</a:t>
            </a:r>
            <a:r>
              <a:rPr lang="en-US" sz="1600" b="1" dirty="0" err="1">
                <a:latin typeface="Courier New" charset="0"/>
              </a:rPr>
              <a:t>st_intersects</a:t>
            </a:r>
            <a:r>
              <a:rPr lang="en-US" sz="1600" b="1" dirty="0">
                <a:latin typeface="Courier New" charset="0"/>
              </a:rPr>
              <a:t>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,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 smtClean="0">
                <a:latin typeface="Courier New" charset="0"/>
              </a:rPr>
              <a:t>)</a:t>
            </a:r>
          </a:p>
          <a:p>
            <a:endParaRPr lang="en-US" sz="20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set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max_parallel_workers_per_gather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8C00"/>
                </a:solidFill>
                <a:latin typeface="Courier New" charset="0"/>
              </a:rPr>
              <a:t>6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  <a:p>
            <a:r>
              <a:rPr lang="en-US" sz="1600" b="1" dirty="0">
                <a:latin typeface="Courier New" charset="0"/>
              </a:rPr>
              <a:t>Gather  (cost=1000.41</a:t>
            </a:r>
            <a:r>
              <a:rPr lang="en-US" sz="1600" b="1" dirty="0" smtClean="0">
                <a:latin typeface="Courier New" charset="0"/>
              </a:rPr>
              <a:t>..022271223.12 </a:t>
            </a:r>
            <a:r>
              <a:rPr lang="en-US" sz="1600" b="1" dirty="0">
                <a:latin typeface="Courier New" charset="0"/>
              </a:rPr>
              <a:t>rows=74542277448 width=12)  Workers Planned: 6  -&gt;  Nested Loop  (cost=0.41..3568042478.32 rows=74542277448 width=12)        -&gt;  Parallel </a:t>
            </a:r>
            <a:r>
              <a:rPr lang="en-US" sz="1600" b="1" dirty="0" err="1">
                <a:latin typeface="Courier New" charset="0"/>
              </a:rPr>
              <a:t>Seq</a:t>
            </a:r>
            <a:r>
              <a:rPr lang="en-US" sz="1600" b="1" dirty="0">
                <a:latin typeface="Courier New" charset="0"/>
              </a:rPr>
              <a:t> Scan on </a:t>
            </a:r>
            <a:r>
              <a:rPr lang="en-US" sz="1600" b="1" dirty="0" err="1">
                <a:latin typeface="Courier New" charset="0"/>
              </a:rPr>
              <a:t>parcelle</a:t>
            </a:r>
            <a:r>
              <a:rPr lang="en-US" sz="1600" b="1" dirty="0">
                <a:latin typeface="Courier New" charset="0"/>
              </a:rPr>
              <a:t> p  (cost=0.00..3876625.15 rows=16359815 width=261)        -&gt;  Index Scan using </a:t>
            </a:r>
            <a:r>
              <a:rPr lang="en-US" sz="1600" b="1" dirty="0" err="1">
                <a:latin typeface="Courier New" charset="0"/>
              </a:rPr>
              <a:t>carreau_geom_idx</a:t>
            </a:r>
            <a:r>
              <a:rPr lang="en-US" sz="1600" b="1" dirty="0">
                <a:latin typeface="Courier New" charset="0"/>
              </a:rPr>
              <a:t> on </a:t>
            </a:r>
            <a:r>
              <a:rPr lang="en-US" sz="1600" b="1" dirty="0" err="1">
                <a:latin typeface="Courier New" charset="0"/>
              </a:rPr>
              <a:t>carreau</a:t>
            </a:r>
            <a:r>
              <a:rPr lang="en-US" sz="1600" b="1" dirty="0">
                <a:latin typeface="Courier New" charset="0"/>
              </a:rPr>
              <a:t> c  (cost=0.41..217.10 rows=76 width=36)              Index Cond: 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 &amp;&amp;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              Filter: _</a:t>
            </a:r>
            <a:r>
              <a:rPr lang="en-US" sz="1600" b="1" dirty="0" err="1">
                <a:latin typeface="Courier New" charset="0"/>
              </a:rPr>
              <a:t>st_intersects</a:t>
            </a:r>
            <a:r>
              <a:rPr lang="en-US" sz="1600" b="1" dirty="0">
                <a:latin typeface="Courier New" charset="0"/>
              </a:rPr>
              <a:t>(</a:t>
            </a:r>
            <a:r>
              <a:rPr lang="en-US" sz="1600" b="1" dirty="0" err="1">
                <a:latin typeface="Courier New" charset="0"/>
              </a:rPr>
              <a:t>p.geom</a:t>
            </a:r>
            <a:r>
              <a:rPr lang="en-US" sz="1600" b="1" dirty="0">
                <a:latin typeface="Courier New" charset="0"/>
              </a:rPr>
              <a:t>, </a:t>
            </a:r>
            <a:r>
              <a:rPr lang="en-US" sz="1600" b="1" dirty="0" err="1">
                <a:latin typeface="Courier New" charset="0"/>
              </a:rPr>
              <a:t>geom</a:t>
            </a:r>
            <a:r>
              <a:rPr lang="en-US" sz="1600" b="1" dirty="0">
                <a:latin typeface="Courier New" charset="0"/>
              </a:rPr>
              <a:t>)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437070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smtClean="0"/>
              <a:t>Plan de la présentation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Introduction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Données de test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Solutions testées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GNU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Fast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r>
              <a:rPr lang="fr-CH" dirty="0" smtClean="0"/>
              <a:t> Intersection/Par </a:t>
            </a:r>
            <a:r>
              <a:rPr lang="fr-CH" dirty="0" err="1" smtClean="0"/>
              <a:t>Psql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Postgresql</a:t>
            </a:r>
            <a:r>
              <a:rPr lang="fr-CH" dirty="0" smtClean="0"/>
              <a:t>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Comparaisons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1092473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Gain de </a:t>
            </a:r>
            <a:r>
              <a:rPr lang="en-US" dirty="0" smtClean="0"/>
              <a:t>performance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  (97M x 2.2M): </a:t>
            </a:r>
            <a:r>
              <a:rPr lang="fr-FR" b="1" dirty="0" smtClean="0"/>
              <a:t>4220s vs 15122s</a:t>
            </a:r>
            <a:r>
              <a:rPr lang="fr-FR" dirty="0" smtClean="0"/>
              <a:t> </a:t>
            </a:r>
            <a:r>
              <a:rPr lang="fr-FR" sz="2000" b="1" dirty="0"/>
              <a:t>(x 3.6) </a:t>
            </a:r>
          </a:p>
          <a:p>
            <a:pPr lvl="1">
              <a:buFont typeface="Arial" charset="0"/>
              <a:buChar char="•"/>
            </a:pPr>
            <a:r>
              <a:rPr lang="fr-FR" dirty="0" smtClean="0"/>
              <a:t> Sample0</a:t>
            </a:r>
            <a:r>
              <a:rPr lang="is-IS" dirty="0" smtClean="0"/>
              <a:t> </a:t>
            </a:r>
            <a:r>
              <a:rPr lang="is-IS" dirty="0"/>
              <a:t>(</a:t>
            </a:r>
            <a:r>
              <a:rPr lang="tr-TR" dirty="0"/>
              <a:t>22</a:t>
            </a:r>
            <a:r>
              <a:rPr lang="fr-FR" dirty="0"/>
              <a:t>M </a:t>
            </a:r>
            <a:r>
              <a:rPr lang="is-IS" dirty="0"/>
              <a:t>x 545</a:t>
            </a:r>
            <a:r>
              <a:rPr lang="fr-FR" dirty="0"/>
              <a:t>k)</a:t>
            </a:r>
            <a:r>
              <a:rPr lang="en-US" dirty="0"/>
              <a:t>: </a:t>
            </a:r>
            <a:r>
              <a:rPr lang="en-US" dirty="0" smtClean="0"/>
              <a:t>  </a:t>
            </a:r>
            <a:r>
              <a:rPr lang="en-US" b="1" dirty="0" smtClean="0"/>
              <a:t>740s </a:t>
            </a:r>
            <a:r>
              <a:rPr lang="en-US" b="1" dirty="0"/>
              <a:t>vs </a:t>
            </a:r>
            <a:r>
              <a:rPr lang="en-US" b="1" dirty="0" smtClean="0"/>
              <a:t>  2403s </a:t>
            </a:r>
            <a:r>
              <a:rPr lang="en-US" sz="2000" b="1" dirty="0"/>
              <a:t>(x 3.7</a:t>
            </a:r>
            <a:r>
              <a:rPr lang="en-US" sz="2000" b="1" dirty="0" smtClean="0"/>
              <a:t>)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fr-FR" dirty="0"/>
              <a:t>Sample1</a:t>
            </a:r>
            <a:r>
              <a:rPr lang="is-IS" dirty="0"/>
              <a:t> (2.9M x </a:t>
            </a:r>
            <a:r>
              <a:rPr lang="fi-FI" dirty="0"/>
              <a:t>87k) </a:t>
            </a:r>
            <a:r>
              <a:rPr lang="en-US" dirty="0"/>
              <a:t>: </a:t>
            </a:r>
            <a:r>
              <a:rPr lang="en-US" dirty="0" smtClean="0"/>
              <a:t>  </a:t>
            </a:r>
            <a:r>
              <a:rPr lang="en-US" b="1" dirty="0" smtClean="0"/>
              <a:t>105s </a:t>
            </a:r>
            <a:r>
              <a:rPr lang="en-US" b="1" dirty="0"/>
              <a:t>vs </a:t>
            </a:r>
            <a:r>
              <a:rPr lang="en-US" b="1" dirty="0" smtClean="0"/>
              <a:t>    406s </a:t>
            </a:r>
            <a:r>
              <a:rPr lang="en-US" sz="2000" b="1" dirty="0"/>
              <a:t>(x </a:t>
            </a:r>
            <a:r>
              <a:rPr lang="en-US" sz="2000" b="1" dirty="0" smtClean="0"/>
              <a:t>3.9)</a:t>
            </a:r>
            <a:endParaRPr lang="en-US" b="1" dirty="0"/>
          </a:p>
          <a:p>
            <a:pPr lvl="1">
              <a:buFont typeface="Arial" charset="0"/>
              <a:buChar char="•"/>
            </a:pPr>
            <a:r>
              <a:rPr lang="en-US" dirty="0"/>
              <a:t> Sample2 (</a:t>
            </a:r>
            <a:r>
              <a:rPr lang="is-IS" dirty="0"/>
              <a:t>380k x 14k) : </a:t>
            </a:r>
            <a:r>
              <a:rPr lang="is-IS" dirty="0" smtClean="0"/>
              <a:t>    </a:t>
            </a:r>
            <a:r>
              <a:rPr lang="is-IS" b="1" dirty="0" smtClean="0"/>
              <a:t>22s </a:t>
            </a:r>
            <a:r>
              <a:rPr lang="is-IS" b="1" dirty="0"/>
              <a:t>vs </a:t>
            </a:r>
            <a:r>
              <a:rPr lang="is-IS" b="1" dirty="0" smtClean="0"/>
              <a:t>      82s </a:t>
            </a:r>
            <a:r>
              <a:rPr lang="en-US" sz="2000" b="1" dirty="0"/>
              <a:t>(x </a:t>
            </a:r>
            <a:r>
              <a:rPr lang="en-US" sz="2000" b="1" dirty="0" smtClean="0"/>
              <a:t>3.8)</a:t>
            </a:r>
            <a:endParaRPr lang="en-US" b="1" dirty="0"/>
          </a:p>
          <a:p>
            <a:pPr lvl="1">
              <a:buFont typeface="Arial" charset="0"/>
              <a:buChar char="•"/>
            </a:pPr>
            <a:endParaRPr lang="is-IS" b="1" dirty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83" y="4434987"/>
            <a:ext cx="3456384" cy="2225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1" y="4399649"/>
            <a:ext cx="3456384" cy="2260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43" y="4355903"/>
            <a:ext cx="3600400" cy="22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 </a:t>
            </a:r>
            <a:r>
              <a:rPr lang="fr-CH" dirty="0" err="1" smtClean="0"/>
              <a:t>query</a:t>
            </a:r>
            <a:r>
              <a:rPr lang="fr-CH" dirty="0" smtClean="0"/>
              <a:t>: exemples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Sample0: 0-2 workers: </a:t>
            </a:r>
            <a:r>
              <a:rPr lang="en-US" dirty="0" err="1" smtClean="0"/>
              <a:t>changement</a:t>
            </a:r>
            <a:r>
              <a:rPr lang="en-US" dirty="0" smtClean="0"/>
              <a:t> de plan de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 Table carreau_sample0 plus petite que </a:t>
            </a:r>
            <a:r>
              <a:rPr lang="en-US" dirty="0" err="1" smtClean="0"/>
              <a:t>parcelle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marL="0" indent="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Workers Launched: 4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-&gt;  Nested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Loop 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Parallel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 p  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-&gt;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using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carreau_sample0_geom_gist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pPr marL="0" indent="0"/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Workers Launched: 2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-&gt;  Nested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Loop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Parallel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carreau_sample0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  </a:t>
            </a:r>
            <a:br>
              <a:rPr lang="en-US" sz="20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-&gt;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using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parcelle_sample0_geom_gist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parcelle_sample0 p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c</a:t>
            </a:r>
          </a:p>
          <a:p>
            <a:pPr marL="0" indent="0"/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24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6" y="1331565"/>
            <a:ext cx="7632848" cy="58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2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err="1" smtClean="0"/>
              <a:t>Création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couche</a:t>
            </a:r>
            <a:r>
              <a:rPr lang="en-US" dirty="0" smtClean="0"/>
              <a:t> </a:t>
            </a:r>
            <a:r>
              <a:rPr lang="en-US" dirty="0" err="1" smtClean="0"/>
              <a:t>d’intersection</a:t>
            </a:r>
            <a:r>
              <a:rPr lang="en-US" dirty="0" smtClean="0"/>
              <a:t> entre les </a:t>
            </a:r>
            <a:r>
              <a:rPr lang="en-US" dirty="0" err="1" smtClean="0"/>
              <a:t>deux</a:t>
            </a:r>
            <a:r>
              <a:rPr lang="en-US" dirty="0" smtClean="0"/>
              <a:t> tables test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idparc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idcarreau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annee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err="1">
                <a:latin typeface="Courier New" charset="0"/>
              </a:rPr>
              <a:t>clock_timestamp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creation_time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dirty="0" err="1">
                <a:latin typeface="Courier New" charset="0"/>
              </a:rPr>
              <a:t>st_intersection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geom</a:t>
            </a:r>
            <a:endParaRPr lang="en-US" sz="2400" dirty="0">
              <a:latin typeface="Courier New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parcelle</a:t>
            </a:r>
            <a:r>
              <a:rPr lang="en-US" sz="2400" dirty="0" smtClean="0">
                <a:latin typeface="Courier New" charset="0"/>
              </a:rPr>
              <a:t> p </a:t>
            </a:r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carreau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>
                <a:latin typeface="Courier New" charset="0"/>
              </a:rPr>
              <a:t> </a:t>
            </a:r>
            <a:endParaRPr lang="en-US" sz="2400" dirty="0" smtClean="0">
              <a:latin typeface="Courier New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st_intersects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2400" dirty="0">
              <a:latin typeface="Courier New" charset="0"/>
            </a:endParaRPr>
          </a:p>
          <a:p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17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FMI: script shell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éditer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2400" dirty="0">
                <a:latin typeface="Courier New" charset="0"/>
              </a:rPr>
              <a:t>WORK_MEM=200   </a:t>
            </a:r>
            <a:br>
              <a:rPr lang="en-US" sz="2400" dirty="0">
                <a:latin typeface="Courier New" charset="0"/>
              </a:rPr>
            </a:br>
            <a:r>
              <a:rPr lang="en-US" sz="2400" dirty="0" smtClean="0">
                <a:latin typeface="Courier New" charset="0"/>
              </a:rPr>
              <a:t>SPLIT=6</a:t>
            </a:r>
            <a:r>
              <a:rPr lang="en-US" sz="2400" dirty="0">
                <a:latin typeface="Courier New" charset="0"/>
              </a:rPr>
              <a:t/>
            </a:r>
            <a:br>
              <a:rPr lang="en-US" sz="2400" dirty="0">
                <a:latin typeface="Courier New" charset="0"/>
              </a:rPr>
            </a:br>
            <a:r>
              <a:rPr lang="en-US" sz="2400" dirty="0" smtClean="0">
                <a:latin typeface="Courier New" charset="0"/>
              </a:rPr>
              <a:t>JOBS=8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/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>
                <a:latin typeface="Courier New" charset="0"/>
              </a:rPr>
              <a:t>UNLOGGED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2400" dirty="0">
                <a:latin typeface="Courier New" charset="0"/>
              </a:rPr>
              <a:t> 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4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_$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_$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idparc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idcarreau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annee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  </a:t>
            </a:r>
            <a:r>
              <a:rPr lang="en-US" sz="2400" dirty="0" err="1">
                <a:latin typeface="Courier New" charset="0"/>
              </a:rPr>
              <a:t>clock_timestamp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creation_time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  </a:t>
            </a:r>
            <a:r>
              <a:rPr lang="en-US" sz="2400" dirty="0" err="1">
                <a:latin typeface="Courier New" charset="0"/>
              </a:rPr>
              <a:t>st_intersection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geom</a:t>
            </a:r>
            <a:endParaRPr lang="en-US" sz="2400" dirty="0">
              <a:latin typeface="Courier New" charset="0"/>
            </a:endParaRPr>
          </a:p>
          <a:p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parcelle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>
                <a:latin typeface="Courier New" charset="0"/>
              </a:rPr>
              <a:t>p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 smtClean="0">
                <a:latin typeface="Courier New" charset="0"/>
              </a:rPr>
              <a:t>carreau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>
                <a:latin typeface="Courier New" charset="0"/>
              </a:rPr>
              <a:t> </a:t>
            </a:r>
            <a:endParaRPr lang="en-US" sz="2400" dirty="0" smtClean="0">
              <a:latin typeface="Courier New" charset="0"/>
            </a:endParaRPr>
          </a:p>
          <a:p>
            <a:r>
              <a:rPr lang="en-US" sz="2400" b="1" dirty="0" smtClean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400" dirty="0" smtClean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st_intersects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geom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2400" dirty="0">
                <a:latin typeface="Courier New" charset="0"/>
              </a:rPr>
              <a:t> </a:t>
            </a:r>
            <a:r>
              <a:rPr lang="en-US" sz="2400" dirty="0" err="1">
                <a:latin typeface="Courier New" charset="0"/>
              </a:rPr>
              <a:t>p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3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</a:t>
            </a:r>
            <a:endParaRPr lang="en-US" sz="2400" dirty="0">
              <a:latin typeface="Courier New" charset="0"/>
            </a:endParaRPr>
          </a:p>
          <a:p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>
                <a:solidFill>
                  <a:srgbClr val="800000"/>
                </a:solidFill>
                <a:latin typeface="Courier New" charset="0"/>
              </a:rPr>
              <a:t>AND</a:t>
            </a:r>
            <a:r>
              <a:rPr lang="en-US" sz="2400" dirty="0"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2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400" dirty="0" err="1">
                <a:latin typeface="Courier New" charset="0"/>
              </a:rPr>
              <a:t>gid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3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2400" dirty="0">
                <a:latin typeface="Courier New" charset="0"/>
              </a:rPr>
              <a:t>$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{</a:t>
            </a:r>
            <a:r>
              <a:rPr lang="en-US" sz="24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en-US" sz="2400" dirty="0">
                <a:solidFill>
                  <a:srgbClr val="808030"/>
                </a:solidFill>
                <a:latin typeface="Courier New" charset="0"/>
              </a:rPr>
              <a:t>};</a:t>
            </a:r>
            <a:endParaRPr lang="en-US" sz="2400" dirty="0">
              <a:latin typeface="Courier New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6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Par </a:t>
            </a:r>
            <a:r>
              <a:rPr lang="en-US" dirty="0" err="1" smtClean="0"/>
              <a:t>psql</a:t>
            </a:r>
            <a:r>
              <a:rPr lang="en-US" dirty="0" smtClean="0"/>
              <a:t>: script SQL avec </a:t>
            </a:r>
            <a:r>
              <a:rPr lang="en-US" dirty="0" err="1" smtClean="0"/>
              <a:t>commentaires</a:t>
            </a:r>
            <a:r>
              <a:rPr lang="en-US" dirty="0" smtClean="0"/>
              <a:t> </a:t>
            </a:r>
            <a:r>
              <a:rPr lang="en-US" dirty="0" err="1" smtClean="0"/>
              <a:t>spéciaux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UNLOGGED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inter_pp_1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idparc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idcarreau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annee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</a:rPr>
              <a:t>st_intersection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p</a:t>
            </a:r>
            <a:r>
              <a:rPr lang="en-US" sz="14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clock_timestamp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 as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</a:t>
            </a:r>
            <a:r>
              <a:rPr lang="ro-RO" sz="1400" dirty="0" err="1" smtClean="0">
                <a:latin typeface="Courier New" charset="0"/>
              </a:rPr>
              <a:t>reation_time</a:t>
            </a:r>
            <a:endParaRPr lang="ro-RO" sz="1400" dirty="0">
              <a:latin typeface="Courier New" charset="0"/>
            </a:endParaRPr>
          </a:p>
          <a:p>
            <a:r>
              <a:rPr lang="ro-RO" sz="1400" dirty="0">
                <a:latin typeface="Courier New" charset="0"/>
              </a:rPr>
              <a:t> 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parcelle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>
                <a:latin typeface="Courier New" charset="0"/>
              </a:rPr>
              <a:t>p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 smtClean="0">
                <a:latin typeface="Courier New" charset="0"/>
              </a:rPr>
              <a:t>carreau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st_intersects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ro-RO" sz="1400" dirty="0" err="1">
                <a:latin typeface="Courier New" charset="0"/>
              </a:rPr>
              <a:t>p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ro-RO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400" dirty="0">
                <a:latin typeface="Courier New" charset="0"/>
              </a:rPr>
              <a:t> p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0</a:t>
            </a:r>
            <a:r>
              <a:rPr lang="en-US" sz="1800" b="1" dirty="0">
                <a:solidFill>
                  <a:srgbClr val="808030"/>
                </a:solidFill>
                <a:latin typeface="Courier New" charset="0"/>
              </a:rPr>
              <a:t>;</a:t>
            </a:r>
            <a:r>
              <a:rPr lang="en-US" sz="1800" b="1" dirty="0"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696969"/>
                </a:solidFill>
                <a:latin typeface="Courier New" charset="0"/>
              </a:rPr>
              <a:t>--&amp;</a:t>
            </a:r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UNLOGGED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inter_pp_2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idparc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gid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idcarreau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p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annee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st_intersection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p</a:t>
            </a:r>
            <a:r>
              <a:rPr lang="en-US" sz="14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en-US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dirty="0" err="1">
                <a:latin typeface="Courier New" charset="0"/>
              </a:rPr>
              <a:t>geom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geom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 err="1" smtClean="0">
                <a:latin typeface="Courier New" charset="0"/>
              </a:rPr>
              <a:t>clock_timestamp</a:t>
            </a:r>
            <a:r>
              <a:rPr lang="ro-RO" sz="1400" dirty="0" smtClean="0">
                <a:solidFill>
                  <a:srgbClr val="808030"/>
                </a:solidFill>
                <a:latin typeface="Courier New" charset="0"/>
              </a:rPr>
              <a:t>()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ro-RO" sz="1400" dirty="0" smtClean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creation_time</a:t>
            </a:r>
            <a:endParaRPr lang="ro-RO" sz="1400" dirty="0">
              <a:latin typeface="Courier New" charset="0"/>
            </a:endParaRPr>
          </a:p>
          <a:p>
            <a:r>
              <a:rPr lang="ro-RO" sz="1400" dirty="0">
                <a:latin typeface="Courier New" charset="0"/>
              </a:rPr>
              <a:t> 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parcelle_sample</a:t>
            </a:r>
            <a:r>
              <a:rPr lang="ro-RO" sz="1400" dirty="0">
                <a:latin typeface="Courier New" charset="0"/>
              </a:rPr>
              <a:t> p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carreau_sample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dirty="0" err="1">
                <a:latin typeface="Courier New" charset="0"/>
              </a:rPr>
              <a:t>st_intersects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ro-RO" sz="1400" dirty="0" err="1">
                <a:latin typeface="Courier New" charset="0"/>
              </a:rPr>
              <a:t>p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ro-RO" sz="1400" dirty="0">
                <a:latin typeface="Courier New" charset="0"/>
              </a:rPr>
              <a:t> </a:t>
            </a:r>
            <a:r>
              <a:rPr lang="ro-RO" sz="1400" b="1" dirty="0" err="1">
                <a:solidFill>
                  <a:srgbClr val="800000"/>
                </a:solidFill>
                <a:latin typeface="Courier New" charset="0"/>
              </a:rPr>
              <a:t>c</a:t>
            </a:r>
            <a:r>
              <a:rPr lang="ro-RO" sz="14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ro-RO" sz="1400" dirty="0" err="1">
                <a:latin typeface="Courier New" charset="0"/>
              </a:rPr>
              <a:t>geom</a:t>
            </a:r>
            <a:r>
              <a:rPr lang="ro-RO" sz="1400" dirty="0">
                <a:solidFill>
                  <a:srgbClr val="808030"/>
                </a:solidFill>
                <a:latin typeface="Courier New" charset="0"/>
              </a:rPr>
              <a:t>)</a:t>
            </a:r>
            <a:endParaRPr lang="ro-RO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400" dirty="0">
                <a:latin typeface="Courier New" charset="0"/>
              </a:rPr>
              <a:t> p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4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1400" dirty="0">
                <a:solidFill>
                  <a:srgbClr val="808030"/>
                </a:solidFill>
                <a:latin typeface="Courier New" charset="0"/>
              </a:rPr>
              <a:t>;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800" b="1" dirty="0" smtClean="0">
                <a:solidFill>
                  <a:srgbClr val="696969"/>
                </a:solidFill>
                <a:latin typeface="Courier New" charset="0"/>
              </a:rPr>
              <a:t>--&amp;</a:t>
            </a:r>
          </a:p>
          <a:p>
            <a:r>
              <a:rPr lang="is-IS" sz="2000" dirty="0" smtClean="0">
                <a:latin typeface="Times New Roman" charset="0"/>
              </a:rPr>
              <a:t>…</a:t>
            </a:r>
          </a:p>
          <a:p>
            <a:r>
              <a:rPr lang="is-IS" sz="1800" b="1" dirty="0" smtClean="0">
                <a:latin typeface="Courier New" charset="0"/>
              </a:rPr>
              <a:t>--</a:t>
            </a:r>
            <a:r>
              <a:rPr lang="is-IS" sz="1800" b="1" dirty="0">
                <a:latin typeface="Courier New" charset="0"/>
              </a:rPr>
              <a:t>partie synchronisée</a:t>
            </a:r>
          </a:p>
          <a:p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inter_pp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as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400" dirty="0">
                <a:latin typeface="Courier New" charset="0"/>
              </a:rPr>
              <a:t> inter_pp_1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UNION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ALL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en-US" sz="1400" b="1" dirty="0" smtClean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400" dirty="0" smtClean="0">
                <a:latin typeface="Courier New" charset="0"/>
              </a:rPr>
              <a:t> inter_pp_2</a:t>
            </a:r>
          </a:p>
          <a:p>
            <a:r>
              <a:rPr lang="en-US" sz="1400" b="1" dirty="0" smtClean="0">
                <a:solidFill>
                  <a:srgbClr val="800000"/>
                </a:solidFill>
                <a:latin typeface="Courier New" charset="0"/>
              </a:rPr>
              <a:t>...</a:t>
            </a:r>
            <a:endParaRPr lang="en-US" sz="1400" dirty="0">
              <a:latin typeface="Courier New" charset="0"/>
            </a:endParaRPr>
          </a:p>
          <a:p>
            <a:endParaRPr lang="en-US" sz="4400" dirty="0">
              <a:latin typeface="Times New Roman" charset="0"/>
            </a:endParaRPr>
          </a:p>
          <a:p>
            <a:endParaRPr lang="en-US" sz="3200" dirty="0">
              <a:latin typeface="Times New Roman" charset="0"/>
            </a:endParaRPr>
          </a:p>
          <a:p>
            <a:endParaRPr lang="en-US" sz="2400" dirty="0">
              <a:latin typeface="Courier New" charset="0"/>
            </a:endParaRPr>
          </a:p>
          <a:p>
            <a:endParaRPr lang="en-US" sz="3200" dirty="0">
              <a:latin typeface="Times New Roman" charset="0"/>
            </a:endParaRPr>
          </a:p>
          <a:p>
            <a:pPr marL="0" indent="0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45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PG </a:t>
            </a:r>
            <a:r>
              <a:rPr lang="en-US" dirty="0" smtClean="0"/>
              <a:t>parallel </a:t>
            </a:r>
            <a:r>
              <a:rPr lang="en-US" dirty="0" smtClean="0"/>
              <a:t>query: </a:t>
            </a:r>
            <a:r>
              <a:rPr lang="en-US" dirty="0" err="1" smtClean="0"/>
              <a:t>fonction</a:t>
            </a:r>
            <a:r>
              <a:rPr lang="en-US" dirty="0" smtClean="0"/>
              <a:t> avec </a:t>
            </a:r>
            <a:r>
              <a:rPr lang="en-US" dirty="0" err="1" smtClean="0"/>
              <a:t>requête</a:t>
            </a:r>
            <a:r>
              <a:rPr lang="en-US" dirty="0" smtClean="0"/>
              <a:t> </a:t>
            </a:r>
            <a:r>
              <a:rPr lang="en-US" dirty="0" err="1" smtClean="0"/>
              <a:t>classique</a:t>
            </a:r>
            <a:r>
              <a:rPr lang="en-US" dirty="0" smtClean="0"/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fr-FR" sz="1800" b="1" dirty="0" smtClean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1800" b="1" dirty="0" smtClean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fr-FR" sz="1800" dirty="0" smtClean="0">
                <a:latin typeface="Courier New" charset="0"/>
              </a:rPr>
              <a:t> 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fr-FR" sz="1800" dirty="0">
                <a:latin typeface="Courier New" charset="0"/>
              </a:rPr>
              <a:t> </a:t>
            </a:r>
            <a:r>
              <a:rPr lang="fr-FR" sz="1800" b="1" dirty="0" err="1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fr-FR" sz="1800" dirty="0">
                <a:latin typeface="Courier New" charset="0"/>
              </a:rPr>
              <a:t> </a:t>
            </a:r>
            <a:r>
              <a:rPr lang="fr-FR" sz="1800" dirty="0" err="1">
                <a:latin typeface="Courier New" charset="0"/>
              </a:rPr>
              <a:t>create_table_parallel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(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'inter_pgpar1'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 -- new table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name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'select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p.id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c.gid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clock_timestamp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() AS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creation_time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st_intersection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) as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geom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from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parcelle p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      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join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carreau c on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st_intersects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(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,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c.geom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)'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'/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usr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/local/pgsql-9.6/bin/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-A -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t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-p 5439 -d </a:t>
            </a:r>
            <a:r>
              <a:rPr lang="fr-FR" sz="1800" dirty="0" err="1">
                <a:solidFill>
                  <a:srgbClr val="0000E6"/>
                </a:solidFill>
                <a:latin typeface="Courier New" charset="0"/>
              </a:rPr>
              <a:t>nicolas</a:t>
            </a:r>
            <a:r>
              <a:rPr lang="fr-FR" sz="1800" dirty="0">
                <a:solidFill>
                  <a:srgbClr val="0000E6"/>
                </a:solidFill>
                <a:latin typeface="Courier New" charset="0"/>
              </a:rPr>
              <a:t> -c'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, --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number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 of </a:t>
            </a:r>
            <a:r>
              <a:rPr lang="fr-FR" sz="1800" dirty="0" err="1">
                <a:solidFill>
                  <a:srgbClr val="808030"/>
                </a:solidFill>
                <a:latin typeface="Courier New" charset="0"/>
              </a:rPr>
              <a:t>workers</a:t>
            </a:r>
            <a:endParaRPr lang="fr-FR" sz="1800" dirty="0">
              <a:latin typeface="Courier New" charset="0"/>
            </a:endParaRPr>
          </a:p>
          <a:p>
            <a:r>
              <a:rPr lang="fr-FR" sz="1800" dirty="0">
                <a:latin typeface="Courier New" charset="0"/>
              </a:rPr>
              <a:t>    </a:t>
            </a:r>
            <a:r>
              <a:rPr lang="fr-FR" sz="1800" b="1" dirty="0" err="1">
                <a:solidFill>
                  <a:srgbClr val="800000"/>
                </a:solidFill>
                <a:latin typeface="Courier New" charset="0"/>
              </a:rPr>
              <a:t>true</a:t>
            </a:r>
            <a:r>
              <a:rPr lang="fr-FR" sz="1800" b="1" dirty="0">
                <a:solidFill>
                  <a:srgbClr val="800000"/>
                </a:solidFill>
                <a:latin typeface="Courier New" charset="0"/>
              </a:rPr>
              <a:t> </a:t>
            </a:r>
            <a:r>
              <a:rPr lang="fr-FR" sz="1800" dirty="0">
                <a:solidFill>
                  <a:srgbClr val="808030"/>
                </a:solidFill>
                <a:latin typeface="Courier New" charset="0"/>
              </a:rPr>
              <a:t>– to drop table first.</a:t>
            </a:r>
            <a:endParaRPr lang="fr-FR" sz="1800" b="1" dirty="0">
              <a:solidFill>
                <a:srgbClr val="800000"/>
              </a:solidFill>
              <a:latin typeface="Courier New" charset="0"/>
            </a:endParaRPr>
          </a:p>
          <a:p>
            <a:r>
              <a:rPr lang="fr-FR" sz="18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6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4" y="4571925"/>
            <a:ext cx="4464496" cy="2358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0" y="1406450"/>
            <a:ext cx="4527957" cy="2420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82" y="1353194"/>
            <a:ext cx="4864184" cy="25706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6" y="4521802"/>
            <a:ext cx="4951550" cy="2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5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Fast Map Intersection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 err="1">
                <a:sym typeface="Wingdings"/>
              </a:rPr>
              <a:t>L</a:t>
            </a:r>
            <a:r>
              <a:rPr lang="en-US" dirty="0" err="1" smtClean="0"/>
              <a:t>imité</a:t>
            </a:r>
            <a:r>
              <a:rPr lang="en-US" dirty="0" smtClean="0"/>
              <a:t> au </a:t>
            </a:r>
            <a:r>
              <a:rPr lang="en-US" dirty="0" err="1" smtClean="0"/>
              <a:t>croisement</a:t>
            </a:r>
            <a:r>
              <a:rPr lang="en-US" dirty="0" smtClean="0"/>
              <a:t> de 2 couches </a:t>
            </a:r>
            <a:r>
              <a:rPr lang="en-US" dirty="0" err="1" smtClean="0"/>
              <a:t>spatiales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>
                <a:sym typeface="Wingdings"/>
              </a:rPr>
              <a:t>S</a:t>
            </a:r>
            <a:r>
              <a:rPr lang="en-US" dirty="0" smtClean="0"/>
              <a:t>cript shell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éditer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>
                <a:sym typeface="Wingdings"/>
              </a:rPr>
              <a:t>D</a:t>
            </a:r>
            <a:r>
              <a:rPr lang="en-US" dirty="0" err="1" smtClean="0">
                <a:sym typeface="Wingdings"/>
              </a:rPr>
              <a:t>écoupage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automatique</a:t>
            </a:r>
            <a:r>
              <a:rPr lang="en-US" dirty="0" smtClean="0">
                <a:sym typeface="Wingdings"/>
              </a:rPr>
              <a:t> des tables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Par </a:t>
            </a:r>
            <a:r>
              <a:rPr lang="en-US" dirty="0" err="1" smtClean="0"/>
              <a:t>Psql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>
                <a:sym typeface="Wingdings"/>
              </a:rPr>
              <a:t> </a:t>
            </a:r>
            <a:r>
              <a:rPr lang="en-US" dirty="0" err="1"/>
              <a:t>Découpage</a:t>
            </a:r>
            <a:r>
              <a:rPr lang="en-US" dirty="0"/>
              <a:t> </a:t>
            </a:r>
            <a:r>
              <a:rPr lang="en-US" dirty="0" err="1"/>
              <a:t>manuel</a:t>
            </a:r>
            <a:r>
              <a:rPr lang="en-US" dirty="0"/>
              <a:t> </a:t>
            </a:r>
            <a:r>
              <a:rPr lang="en-US" dirty="0" smtClean="0"/>
              <a:t>des tables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 smtClean="0"/>
              <a:t>Parallélisation</a:t>
            </a:r>
            <a:r>
              <a:rPr lang="en-US" dirty="0" smtClean="0"/>
              <a:t> de tout type de </a:t>
            </a:r>
            <a:r>
              <a:rPr lang="en-US" dirty="0" err="1" smtClean="0"/>
              <a:t>requêtes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  </a:t>
            </a:r>
            <a:r>
              <a:rPr lang="en-US" dirty="0" err="1" smtClean="0"/>
              <a:t>Utilisation</a:t>
            </a:r>
            <a:r>
              <a:rPr lang="en-US" dirty="0" smtClean="0"/>
              <a:t> </a:t>
            </a:r>
            <a:r>
              <a:rPr lang="en-US" dirty="0" err="1" smtClean="0"/>
              <a:t>directe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script SQL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PostgreSQL // query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 </a:t>
            </a:r>
            <a:r>
              <a:rPr lang="en-US" dirty="0" err="1" smtClean="0"/>
              <a:t>Ecriture</a:t>
            </a:r>
            <a:r>
              <a:rPr lang="en-US" dirty="0" smtClean="0"/>
              <a:t> </a:t>
            </a:r>
            <a:r>
              <a:rPr lang="en-US" dirty="0"/>
              <a:t>// </a:t>
            </a:r>
            <a:r>
              <a:rPr lang="en-US" dirty="0" err="1"/>
              <a:t>directe</a:t>
            </a:r>
            <a:r>
              <a:rPr lang="en-US" dirty="0"/>
              <a:t> impossible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err="1" smtClean="0"/>
              <a:t>Parallélisation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smtClean="0"/>
              <a:t>plans </a:t>
            </a:r>
            <a:r>
              <a:rPr lang="en-US" dirty="0" err="1" smtClean="0"/>
              <a:t>seqscan</a:t>
            </a:r>
            <a:r>
              <a:rPr lang="en-US" dirty="0" smtClean="0"/>
              <a:t>, join, aggregate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Pas de </a:t>
            </a:r>
            <a:r>
              <a:rPr lang="en-US" dirty="0" err="1" smtClean="0"/>
              <a:t>découpage</a:t>
            </a:r>
            <a:r>
              <a:rPr lang="en-US" dirty="0" smtClean="0"/>
              <a:t> de la </a:t>
            </a:r>
            <a:r>
              <a:rPr lang="en-US" dirty="0" err="1" smtClean="0"/>
              <a:t>requête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sz="16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63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Comparaison des solutions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761037"/>
          </a:xfrm>
        </p:spPr>
        <p:txBody>
          <a:bodyPr/>
          <a:lstStyle/>
          <a:p>
            <a:pPr marL="0" indent="0" algn="ctr"/>
            <a:r>
              <a:rPr lang="en-US" dirty="0" smtClean="0"/>
              <a:t>Solution </a:t>
            </a:r>
            <a:r>
              <a:rPr lang="en-US" dirty="0" err="1"/>
              <a:t>e</a:t>
            </a:r>
            <a:r>
              <a:rPr lang="en-US" dirty="0" err="1" smtClean="0"/>
              <a:t>fficace</a:t>
            </a:r>
            <a:r>
              <a:rPr lang="en-US" dirty="0" smtClean="0"/>
              <a:t> </a:t>
            </a:r>
            <a:r>
              <a:rPr lang="en-US" dirty="0" smtClean="0"/>
              <a:t>pour les </a:t>
            </a:r>
            <a:r>
              <a:rPr lang="en-US" dirty="0" err="1" smtClean="0"/>
              <a:t>traitements</a:t>
            </a:r>
            <a:r>
              <a:rPr lang="en-US" dirty="0" smtClean="0"/>
              <a:t> </a:t>
            </a:r>
            <a:r>
              <a:rPr lang="en-US" dirty="0" err="1" smtClean="0"/>
              <a:t>volumineux</a:t>
            </a:r>
            <a:endParaRPr lang="en-US" dirty="0" smtClean="0"/>
          </a:p>
          <a:p>
            <a:pPr marL="0" indent="0" algn="ctr"/>
            <a:endParaRPr lang="en-US" dirty="0"/>
          </a:p>
          <a:p>
            <a:pPr marL="0" indent="0" algn="ctr"/>
            <a:endParaRPr lang="en-US" dirty="0" smtClean="0"/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=&gt;</a:t>
            </a:r>
          </a:p>
          <a:p>
            <a:pPr marL="0" indent="0" algn="ctr"/>
            <a:endParaRPr lang="en-US" dirty="0"/>
          </a:p>
          <a:p>
            <a:pPr marL="0" indent="0" algn="ctr"/>
            <a:endParaRPr lang="en-US" dirty="0"/>
          </a:p>
          <a:p>
            <a:pPr marL="0" indent="0" algn="ctr"/>
            <a:endParaRPr lang="en-US" dirty="0" smtClean="0"/>
          </a:p>
          <a:p>
            <a:pPr marL="0" indent="0" algn="ctr"/>
            <a:r>
              <a:rPr lang="en-US" b="1" dirty="0" smtClean="0"/>
              <a:t>PG //</a:t>
            </a:r>
            <a:r>
              <a:rPr lang="en-US" dirty="0" smtClean="0"/>
              <a:t> pour les </a:t>
            </a:r>
            <a:r>
              <a:rPr lang="en-US" dirty="0" err="1" smtClean="0"/>
              <a:t>requêtes</a:t>
            </a:r>
            <a:r>
              <a:rPr lang="en-US" dirty="0" smtClean="0"/>
              <a:t> </a:t>
            </a:r>
            <a:r>
              <a:rPr lang="en-US" dirty="0" err="1" smtClean="0"/>
              <a:t>parallelisables</a:t>
            </a:r>
            <a:endParaRPr lang="en-US" dirty="0" smtClean="0"/>
          </a:p>
          <a:p>
            <a:pPr marL="0" indent="0" algn="ctr"/>
            <a:r>
              <a:rPr lang="en-US" dirty="0"/>
              <a:t>+</a:t>
            </a:r>
            <a:endParaRPr lang="en-US" dirty="0" smtClean="0"/>
          </a:p>
          <a:p>
            <a:pPr marL="0" indent="0" algn="ctr"/>
            <a:r>
              <a:rPr lang="en-US" dirty="0" smtClean="0"/>
              <a:t>script </a:t>
            </a:r>
            <a:r>
              <a:rPr lang="en-US" b="1" dirty="0" err="1" smtClean="0"/>
              <a:t>par_pgsql</a:t>
            </a:r>
            <a:r>
              <a:rPr lang="en-US" dirty="0" smtClean="0"/>
              <a:t> pour </a:t>
            </a:r>
            <a:r>
              <a:rPr lang="en-US" dirty="0" err="1" smtClean="0"/>
              <a:t>paralléliser</a:t>
            </a:r>
            <a:r>
              <a:rPr lang="en-US" dirty="0" smtClean="0"/>
              <a:t> les parties non </a:t>
            </a:r>
            <a:r>
              <a:rPr lang="en-US" dirty="0" err="1" smtClean="0"/>
              <a:t>parellisables</a:t>
            </a:r>
            <a:r>
              <a:rPr lang="en-US" dirty="0" smtClean="0"/>
              <a:t> par 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8" y="2158059"/>
            <a:ext cx="3888432" cy="3023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7" y="2158059"/>
            <a:ext cx="3900829" cy="30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55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3" name="Can 2"/>
          <p:cNvSpPr/>
          <p:nvPr/>
        </p:nvSpPr>
        <p:spPr bwMode="auto">
          <a:xfrm>
            <a:off x="6579424" y="2205012"/>
            <a:ext cx="792088" cy="864096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Arial Unicode MS" charset="0"/>
              </a:rPr>
              <a:t>PG</a:t>
            </a: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49562" y="1835621"/>
            <a:ext cx="0" cy="28803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1745506" y="1475581"/>
            <a:ext cx="100540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Session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75" y="3634161"/>
            <a:ext cx="989434" cy="9894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1890" y="1467197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Session1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34" y="3635821"/>
            <a:ext cx="989434" cy="989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68646" y="1467197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Session3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704" y="1477269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Session2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8" y="3635821"/>
            <a:ext cx="989434" cy="989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98" y="3654499"/>
            <a:ext cx="989434" cy="9894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14760" y="1395189"/>
            <a:ext cx="47961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tx1"/>
                </a:solidFill>
              </a:rPr>
              <a:t>… </a:t>
            </a:r>
            <a:endParaRPr lang="fr-FR" dirty="0" smtClean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2249562" y="3275781"/>
            <a:ext cx="0" cy="28803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7002090" y="1835621"/>
            <a:ext cx="0" cy="28803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13" idx="2"/>
          </p:cNvCxnSpPr>
          <p:nvPr/>
        </p:nvCxnSpPr>
        <p:spPr bwMode="auto">
          <a:xfrm>
            <a:off x="5768712" y="1817165"/>
            <a:ext cx="1017354" cy="306488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16" idx="2"/>
          </p:cNvCxnSpPr>
          <p:nvPr/>
        </p:nvCxnSpPr>
        <p:spPr bwMode="auto">
          <a:xfrm flipH="1">
            <a:off x="7290122" y="1817165"/>
            <a:ext cx="945346" cy="306488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9234338" y="3563813"/>
            <a:ext cx="47961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tx1"/>
                </a:solidFill>
              </a:rPr>
              <a:t>… 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43" name="Can 42"/>
          <p:cNvSpPr/>
          <p:nvPr/>
        </p:nvSpPr>
        <p:spPr bwMode="auto">
          <a:xfrm>
            <a:off x="1896916" y="2205012"/>
            <a:ext cx="792088" cy="864096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Arial Unicode MS" charset="0"/>
              </a:rPr>
              <a:t>PG</a:t>
            </a: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7002090" y="3203773"/>
            <a:ext cx="0" cy="28803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/>
          <p:nvPr/>
        </p:nvCxnSpPr>
        <p:spPr bwMode="auto">
          <a:xfrm flipH="1">
            <a:off x="5777954" y="3199220"/>
            <a:ext cx="928700" cy="364593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7290122" y="3213124"/>
            <a:ext cx="945346" cy="350689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88014" y="1547589"/>
            <a:ext cx="10188575" cy="5761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49263" rtl="0" eaLnBrk="0" fontAlgn="base" hangingPunct="0">
              <a:lnSpc>
                <a:spcPct val="93000"/>
              </a:lnSpc>
              <a:spcBef>
                <a:spcPts val="45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kern="0" dirty="0" err="1" smtClean="0"/>
              <a:t>Nettoyage</a:t>
            </a:r>
            <a:r>
              <a:rPr lang="en-US" kern="0" dirty="0" smtClean="0"/>
              <a:t> </a:t>
            </a:r>
            <a:r>
              <a:rPr lang="en-US" kern="0" dirty="0" smtClean="0"/>
              <a:t>de la </a:t>
            </a:r>
            <a:r>
              <a:rPr lang="en-US" kern="0" dirty="0" err="1" smtClean="0"/>
              <a:t>couche</a:t>
            </a:r>
            <a:r>
              <a:rPr lang="en-US" kern="0" dirty="0" smtClean="0"/>
              <a:t> </a:t>
            </a:r>
            <a:r>
              <a:rPr lang="en-US" kern="0" dirty="0" err="1" smtClean="0"/>
              <a:t>parcelle</a:t>
            </a:r>
            <a:r>
              <a:rPr lang="en-US" kern="0" dirty="0" smtClean="0"/>
              <a:t>: </a:t>
            </a:r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Micro-intersections</a:t>
            </a:r>
            <a:endParaRPr lang="en-US" kern="0" dirty="0" smtClean="0"/>
          </a:p>
          <a:p>
            <a:pPr lvl="1" indent="0">
              <a:buFont typeface="Arial" charset="0"/>
              <a:buChar char="•"/>
            </a:pPr>
            <a:endParaRPr lang="en-US" sz="1600" b="1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4" y="3275781"/>
            <a:ext cx="4281828" cy="3544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01" y="3313922"/>
            <a:ext cx="4095469" cy="35749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08273"/>
            <a:ext cx="6096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8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8" y="1547589"/>
            <a:ext cx="4135487" cy="3024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8" y="1763613"/>
            <a:ext cx="3720276" cy="289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59" y="5147989"/>
            <a:ext cx="965200" cy="72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811" y="5075981"/>
            <a:ext cx="2634311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=&gt; A unir au PG 2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 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=&gt; A soustraire au PG 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442" y="6228109"/>
            <a:ext cx="7439976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1"/>
                </a:solidFill>
              </a:rPr>
              <a:t>2 opérations: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op1: union des parcelles avec intersections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op2: différence des parcelles avec intersections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51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88014" y="1547589"/>
            <a:ext cx="10188575" cy="5761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49263" rtl="0" eaLnBrk="0" fontAlgn="base" hangingPunct="0">
              <a:lnSpc>
                <a:spcPct val="93000"/>
              </a:lnSpc>
              <a:spcBef>
                <a:spcPts val="45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charset="0"/>
              <a:buChar char="•"/>
            </a:pPr>
            <a:r>
              <a:rPr lang="en-US" kern="0" dirty="0" smtClean="0"/>
              <a:t>On </a:t>
            </a:r>
            <a:r>
              <a:rPr lang="en-US" kern="0" dirty="0" err="1" smtClean="0"/>
              <a:t>affecte</a:t>
            </a:r>
            <a:r>
              <a:rPr lang="en-US" kern="0" dirty="0" smtClean="0"/>
              <a:t> </a:t>
            </a:r>
            <a:r>
              <a:rPr lang="en-US" kern="0" dirty="0" err="1" smtClean="0"/>
              <a:t>à</a:t>
            </a:r>
            <a:r>
              <a:rPr lang="en-US" kern="0" dirty="0" smtClean="0"/>
              <a:t> </a:t>
            </a:r>
            <a:r>
              <a:rPr lang="en-US" kern="0" dirty="0" err="1" smtClean="0"/>
              <a:t>chaque</a:t>
            </a:r>
            <a:r>
              <a:rPr lang="en-US" kern="0" dirty="0" smtClean="0"/>
              <a:t> </a:t>
            </a:r>
            <a:r>
              <a:rPr lang="en-US" kern="0" dirty="0" err="1" smtClean="0"/>
              <a:t>parcelle</a:t>
            </a:r>
            <a:r>
              <a:rPr lang="en-US" kern="0" dirty="0" smtClean="0"/>
              <a:t> la </a:t>
            </a:r>
            <a:r>
              <a:rPr lang="en-US" kern="0" dirty="0" err="1" smtClean="0"/>
              <a:t>liste</a:t>
            </a:r>
            <a:r>
              <a:rPr lang="en-US" kern="0" dirty="0" smtClean="0"/>
              <a:t> des </a:t>
            </a:r>
            <a:r>
              <a:rPr lang="en-US" kern="0" dirty="0" err="1" smtClean="0"/>
              <a:t>polygones</a:t>
            </a:r>
            <a:r>
              <a:rPr lang="en-US" kern="0" dirty="0" smtClean="0"/>
              <a:t> </a:t>
            </a:r>
            <a:r>
              <a:rPr lang="en-US" kern="0" dirty="0" err="1" smtClean="0"/>
              <a:t>à</a:t>
            </a:r>
            <a:r>
              <a:rPr lang="en-US" kern="0" dirty="0" smtClean="0"/>
              <a:t> </a:t>
            </a:r>
            <a:r>
              <a:rPr lang="en-US" kern="0" dirty="0" err="1" smtClean="0"/>
              <a:t>fusionner</a:t>
            </a:r>
            <a:r>
              <a:rPr lang="en-US" kern="0" dirty="0" smtClean="0"/>
              <a:t> (op1) et des </a:t>
            </a:r>
            <a:r>
              <a:rPr lang="en-US" kern="0" dirty="0" err="1" smtClean="0"/>
              <a:t>polygones</a:t>
            </a:r>
            <a:r>
              <a:rPr lang="en-US" kern="0" dirty="0" smtClean="0"/>
              <a:t> </a:t>
            </a:r>
            <a:r>
              <a:rPr lang="en-US" kern="0" dirty="0" err="1" smtClean="0"/>
              <a:t>à</a:t>
            </a:r>
            <a:r>
              <a:rPr lang="en-US" kern="0" dirty="0" smtClean="0"/>
              <a:t> </a:t>
            </a:r>
            <a:r>
              <a:rPr lang="en-US" kern="0" dirty="0" err="1" smtClean="0"/>
              <a:t>soustraire</a:t>
            </a:r>
            <a:r>
              <a:rPr lang="en-US" kern="0" dirty="0" smtClean="0"/>
              <a:t> (op2)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endParaRPr lang="en-US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      </a:t>
            </a:r>
            <a:r>
              <a:rPr lang="en-US" sz="2000" dirty="0" err="1">
                <a:latin typeface="Courier New" charset="0"/>
              </a:rPr>
              <a:t>unnest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ARRAY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[(</a:t>
            </a:r>
            <a:r>
              <a:rPr lang="en-US" sz="2000" dirty="0">
                <a:latin typeface="Courier New" charset="0"/>
              </a:rPr>
              <a:t>p1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)::</a:t>
            </a:r>
            <a:r>
              <a:rPr lang="en-US" sz="2000" dirty="0" err="1">
                <a:solidFill>
                  <a:srgbClr val="797997"/>
                </a:solidFill>
                <a:latin typeface="Courier New" charset="0"/>
              </a:rPr>
              <a:t>pgop_type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>
                <a:latin typeface="Courier New" charset="0"/>
              </a:rPr>
              <a:t>p2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)::</a:t>
            </a:r>
            <a:r>
              <a:rPr lang="en-US" sz="2000" dirty="0" err="1">
                <a:solidFill>
                  <a:srgbClr val="797997"/>
                </a:solidFill>
                <a:latin typeface="Courier New" charset="0"/>
              </a:rPr>
              <a:t>pgop_type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])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geom_ope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      </a:t>
            </a:r>
            <a:r>
              <a:rPr lang="en-US" sz="2000" dirty="0" err="1">
                <a:latin typeface="Courier New" charset="0"/>
              </a:rPr>
              <a:t>st_intersection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>
                <a:latin typeface="Courier New" charset="0"/>
              </a:rPr>
              <a:t>p1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p2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intergeom</a:t>
            </a:r>
            <a:endParaRPr lang="en-US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   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parcelle_sample4 p1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JOIN</a:t>
            </a:r>
            <a:r>
              <a:rPr lang="en-US" sz="2000" dirty="0">
                <a:latin typeface="Courier New" charset="0"/>
              </a:rPr>
              <a:t> parcelle_sample4 p2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ON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st_overlaps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2000" dirty="0">
                <a:latin typeface="Courier New" charset="0"/>
              </a:rPr>
              <a:t>p1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2000" dirty="0">
                <a:latin typeface="Courier New" charset="0"/>
              </a:rPr>
              <a:t> p2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>
                <a:latin typeface="Courier New" charset="0"/>
              </a:rPr>
              <a:t>geom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AND</a:t>
            </a:r>
            <a:r>
              <a:rPr lang="en-US" sz="2000" dirty="0">
                <a:latin typeface="Courier New" charset="0"/>
              </a:rPr>
              <a:t> p1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id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&lt;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latin typeface="Courier New" charset="0"/>
              </a:rPr>
              <a:t>p2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b="1" dirty="0" smtClean="0">
                <a:solidFill>
                  <a:srgbClr val="800000"/>
                </a:solidFill>
                <a:latin typeface="Courier New" charset="0"/>
              </a:rPr>
              <a:t>id</a:t>
            </a:r>
            <a:endParaRPr lang="en-US" kern="0" dirty="0" smtClean="0"/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Pour les </a:t>
            </a:r>
            <a:r>
              <a:rPr lang="en-US" kern="0" dirty="0" err="1" smtClean="0"/>
              <a:t>parcelles</a:t>
            </a:r>
            <a:r>
              <a:rPr lang="en-US" kern="0" dirty="0" smtClean="0"/>
              <a:t> non </a:t>
            </a:r>
            <a:r>
              <a:rPr lang="en-US" kern="0" dirty="0" err="1" smtClean="0"/>
              <a:t>concernées</a:t>
            </a:r>
            <a:r>
              <a:rPr lang="en-US" kern="0" dirty="0" smtClean="0"/>
              <a:t> par </a:t>
            </a:r>
            <a:r>
              <a:rPr lang="en-US" kern="0" dirty="0" err="1" smtClean="0"/>
              <a:t>une</a:t>
            </a:r>
            <a:r>
              <a:rPr lang="en-US" kern="0" dirty="0" smtClean="0"/>
              <a:t> </a:t>
            </a:r>
            <a:r>
              <a:rPr lang="en-US" kern="0" dirty="0" err="1" smtClean="0"/>
              <a:t>opération</a:t>
            </a:r>
            <a:r>
              <a:rPr lang="en-US" kern="0" dirty="0" smtClean="0"/>
              <a:t>:</a:t>
            </a:r>
          </a:p>
          <a:p>
            <a:pPr lvl="2">
              <a:buFont typeface="Arial" charset="0"/>
              <a:buChar char="•"/>
            </a:pPr>
            <a:r>
              <a:rPr lang="en-US" kern="0" dirty="0" smtClean="0"/>
              <a:t>PG intersection = GEOMETRYCOLLECTION EMPTY</a:t>
            </a:r>
          </a:p>
          <a:p>
            <a:pPr lvl="2">
              <a:buFont typeface="Arial" charset="0"/>
              <a:buChar char="•"/>
            </a:pPr>
            <a:r>
              <a:rPr lang="en-US" kern="0" dirty="0" err="1" smtClean="0"/>
              <a:t>St_union</a:t>
            </a:r>
            <a:r>
              <a:rPr lang="en-US" kern="0" dirty="0" smtClean="0"/>
              <a:t>(</a:t>
            </a:r>
            <a:r>
              <a:rPr lang="en-US" kern="0" dirty="0" err="1" smtClean="0"/>
              <a:t>geom</a:t>
            </a:r>
            <a:r>
              <a:rPr lang="en-US" kern="0" dirty="0" smtClean="0"/>
              <a:t>, ‘</a:t>
            </a:r>
            <a:r>
              <a:rPr lang="en-US" kern="0" dirty="0"/>
              <a:t>GEOMETRYCOLLECTION EMPTY</a:t>
            </a:r>
            <a:r>
              <a:rPr lang="en-US" kern="0" dirty="0" smtClean="0"/>
              <a:t>’::geometry) = </a:t>
            </a:r>
            <a:r>
              <a:rPr lang="en-US" kern="0" dirty="0" err="1" smtClean="0"/>
              <a:t>geom</a:t>
            </a:r>
            <a:endParaRPr lang="en-US" kern="0" dirty="0" smtClean="0"/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Pour </a:t>
            </a:r>
            <a:r>
              <a:rPr lang="en-US" kern="0" dirty="0" err="1" smtClean="0"/>
              <a:t>chaque</a:t>
            </a:r>
            <a:r>
              <a:rPr lang="en-US" kern="0" dirty="0" smtClean="0"/>
              <a:t> </a:t>
            </a:r>
            <a:r>
              <a:rPr lang="en-US" kern="0" dirty="0" err="1" smtClean="0"/>
              <a:t>parcelle</a:t>
            </a:r>
            <a:r>
              <a:rPr lang="en-US" kern="0" dirty="0" smtClean="0"/>
              <a:t> </a:t>
            </a:r>
            <a:r>
              <a:rPr lang="en-US" kern="0" dirty="0" err="1" smtClean="0"/>
              <a:t>concernée</a:t>
            </a:r>
            <a:r>
              <a:rPr lang="en-US" kern="0" dirty="0" smtClean="0"/>
              <a:t>: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 New" charset="0"/>
              </a:rPr>
              <a:t>t</a:t>
            </a:r>
            <a:r>
              <a:rPr lang="en-US" sz="20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2000" dirty="0" err="1">
                <a:latin typeface="Courier New" charset="0"/>
              </a:rPr>
              <a:t>gid</a:t>
            </a:r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 smtClean="0">
                <a:latin typeface="Courier New" charset="0"/>
              </a:rPr>
              <a:t>st_difference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(</a:t>
            </a:r>
          </a:p>
          <a:p>
            <a:r>
              <a:rPr lang="en-US" sz="2000" dirty="0">
                <a:solidFill>
                  <a:srgbClr val="808030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  </a:t>
            </a:r>
            <a:r>
              <a:rPr lang="de-DE" sz="2000" dirty="0" err="1" smtClean="0">
                <a:latin typeface="Courier New" charset="0"/>
              </a:rPr>
              <a:t>st_union</a:t>
            </a:r>
            <a:r>
              <a:rPr lang="de-DE" sz="2000" dirty="0" smtClean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de-DE" sz="2000" dirty="0" err="1" smtClean="0">
                <a:latin typeface="Courier New" charset="0"/>
              </a:rPr>
              <a:t>t</a:t>
            </a:r>
            <a:r>
              <a:rPr lang="de-DE" sz="20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de-DE" sz="2000" dirty="0" err="1" smtClean="0">
                <a:latin typeface="Courier New" charset="0"/>
              </a:rPr>
              <a:t>geom</a:t>
            </a:r>
            <a:r>
              <a:rPr lang="de-DE" sz="2000" dirty="0" err="1" smtClean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de-DE" sz="2000" dirty="0" err="1" smtClean="0">
                <a:latin typeface="Courier New" charset="0"/>
              </a:rPr>
              <a:t>t</a:t>
            </a:r>
            <a:r>
              <a:rPr lang="de-DE" sz="20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de-DE" sz="2000" dirty="0" err="1" smtClean="0">
                <a:latin typeface="Courier New" charset="0"/>
              </a:rPr>
              <a:t>uniondiffgeom</a:t>
            </a:r>
            <a:r>
              <a:rPr lang="de-DE" sz="2000" dirty="0" smtClean="0">
                <a:solidFill>
                  <a:srgbClr val="808030"/>
                </a:solidFill>
                <a:latin typeface="Courier New" charset="0"/>
              </a:rPr>
              <a:t>[</a:t>
            </a:r>
            <a:r>
              <a:rPr lang="de-DE" sz="2000" dirty="0" smtClean="0">
                <a:solidFill>
                  <a:srgbClr val="008C00"/>
                </a:solidFill>
                <a:latin typeface="Courier New" charset="0"/>
              </a:rPr>
              <a:t>1</a:t>
            </a:r>
            <a:r>
              <a:rPr lang="de-DE" sz="2000" dirty="0" smtClean="0">
                <a:solidFill>
                  <a:srgbClr val="808030"/>
                </a:solidFill>
                <a:latin typeface="Courier New" charset="0"/>
              </a:rPr>
              <a:t>]),</a:t>
            </a:r>
            <a:r>
              <a:rPr lang="de-DE" sz="2000" dirty="0" err="1" smtClean="0">
                <a:latin typeface="Courier New" charset="0"/>
              </a:rPr>
              <a:t>t</a:t>
            </a:r>
            <a:r>
              <a:rPr lang="de-DE" sz="2000" dirty="0" err="1" smtClean="0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de-DE" sz="2000" dirty="0" err="1" smtClean="0">
                <a:latin typeface="Courier New" charset="0"/>
              </a:rPr>
              <a:t>uniondiffgeom</a:t>
            </a:r>
            <a:r>
              <a:rPr lang="de-DE" sz="2000" dirty="0" smtClean="0">
                <a:solidFill>
                  <a:srgbClr val="808030"/>
                </a:solidFill>
                <a:latin typeface="Courier New" charset="0"/>
              </a:rPr>
              <a:t>[</a:t>
            </a:r>
            <a:r>
              <a:rPr lang="de-DE" sz="2000" dirty="0">
                <a:solidFill>
                  <a:srgbClr val="008C00"/>
                </a:solidFill>
                <a:latin typeface="Courier New" charset="0"/>
              </a:rPr>
              <a:t>2</a:t>
            </a:r>
            <a:r>
              <a:rPr lang="de-DE" sz="2000" dirty="0" smtClean="0">
                <a:solidFill>
                  <a:srgbClr val="808030"/>
                </a:solidFill>
                <a:latin typeface="Courier New" charset="0"/>
              </a:rPr>
              <a:t>]</a:t>
            </a:r>
            <a:endParaRPr lang="de-DE" sz="2000" dirty="0">
              <a:latin typeface="Courier New" charset="0"/>
            </a:endParaRPr>
          </a:p>
          <a:p>
            <a:r>
              <a:rPr lang="en-US" sz="2000" dirty="0"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2000" dirty="0" smtClean="0">
                <a:latin typeface="Courier New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 smtClean="0">
                <a:latin typeface="Courier New" charset="0"/>
              </a:rPr>
              <a:t>geom</a:t>
            </a:r>
            <a:r>
              <a:rPr lang="en-US" sz="2000" dirty="0" smtClean="0">
                <a:latin typeface="Courier New" charset="0"/>
              </a:rPr>
              <a:t>  </a:t>
            </a:r>
            <a:r>
              <a:rPr lang="en-US" sz="20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2000" dirty="0">
                <a:latin typeface="Courier New" charset="0"/>
              </a:rPr>
              <a:t> tmp1 t</a:t>
            </a:r>
            <a:r>
              <a:rPr lang="en-US" sz="2000" dirty="0" smtClean="0">
                <a:solidFill>
                  <a:srgbClr val="808030"/>
                </a:solidFill>
                <a:latin typeface="Courier New" charset="0"/>
              </a:rPr>
              <a:t>;</a:t>
            </a:r>
            <a:endParaRPr lang="en-US" sz="20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77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07" y="1547589"/>
            <a:ext cx="5535571" cy="52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54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88014" y="1115541"/>
            <a:ext cx="10188575" cy="63367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49263" rtl="0" eaLnBrk="0" fontAlgn="base" hangingPunct="0">
              <a:lnSpc>
                <a:spcPct val="93000"/>
              </a:lnSpc>
              <a:spcBef>
                <a:spcPts val="45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*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create_table_parallel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>
                <a:solidFill>
                  <a:srgbClr val="0000E6"/>
                </a:solidFill>
                <a:latin typeface="Courier New" charset="0"/>
              </a:rPr>
              <a:t>'inter1'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>
              <a:latin typeface="Courier New" charset="0"/>
            </a:endParaRPr>
          </a:p>
          <a:p>
            <a:r>
              <a:rPr lang="de-DE" sz="1600" dirty="0">
                <a:latin typeface="Courier New" charset="0"/>
              </a:rPr>
              <a:t>              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'SELECT</a:t>
            </a:r>
            <a:endParaRPr lang="de-DE" sz="1600" dirty="0">
              <a:latin typeface="Courier New" charset="0"/>
            </a:endParaRPr>
          </a:p>
          <a:p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    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unnest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(ARRAY [(p1.id, 1)::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pgop_type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, (p2.id, 2)::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pgop_type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]) 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as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 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geom_ope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,</a:t>
            </a:r>
            <a:endParaRPr lang="de-DE" sz="1600" dirty="0">
              <a:latin typeface="Courier New" charset="0"/>
            </a:endParaRPr>
          </a:p>
          <a:p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    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st_intersection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(p1.geom, p2.geom) AS 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intergeom</a:t>
            </a:r>
            <a:endParaRPr lang="de-DE" sz="1600" dirty="0">
              <a:latin typeface="Courier New" charset="0"/>
            </a:endParaRPr>
          </a:p>
          <a:p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  FROM parcelle_sample2 p1 JOIN parcelle_sample2 p2 ON </a:t>
            </a:r>
            <a:r>
              <a:rPr lang="de-DE" sz="1600" dirty="0" err="1">
                <a:solidFill>
                  <a:srgbClr val="0000E6"/>
                </a:solidFill>
                <a:latin typeface="Courier New" charset="0"/>
              </a:rPr>
              <a:t>st_overlaps</a:t>
            </a:r>
            <a:r>
              <a:rPr lang="de-DE" sz="1600" dirty="0">
                <a:solidFill>
                  <a:srgbClr val="0000E6"/>
                </a:solidFill>
                <a:latin typeface="Courier New" charset="0"/>
              </a:rPr>
              <a:t>(p1.geom, p2.geom) AND p1.id &lt; p2.id'</a:t>
            </a:r>
            <a:r>
              <a:rPr lang="de-DE" sz="16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de-DE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            </a:t>
            </a:r>
            <a:r>
              <a:rPr lang="en-US" sz="1600" dirty="0">
                <a:solidFill>
                  <a:srgbClr val="0000E6"/>
                </a:solidFill>
                <a:latin typeface="Courier New" charset="0"/>
              </a:rPr>
              <a:t>'/</a:t>
            </a:r>
            <a:r>
              <a:rPr lang="en-US" sz="1600" dirty="0" err="1">
                <a:solidFill>
                  <a:srgbClr val="0000E6"/>
                </a:solidFill>
                <a:latin typeface="Courier New" charset="0"/>
              </a:rPr>
              <a:t>usr</a:t>
            </a:r>
            <a:r>
              <a:rPr lang="en-US" sz="1600" dirty="0">
                <a:solidFill>
                  <a:srgbClr val="0000E6"/>
                </a:solidFill>
                <a:latin typeface="Courier New" charset="0"/>
              </a:rPr>
              <a:t>/local/pgsql-9.6/bin/</a:t>
            </a:r>
            <a:r>
              <a:rPr lang="en-US" sz="1600" dirty="0" err="1">
                <a:solidFill>
                  <a:srgbClr val="0000E6"/>
                </a:solidFill>
                <a:latin typeface="Courier New" charset="0"/>
              </a:rPr>
              <a:t>psql</a:t>
            </a:r>
            <a:r>
              <a:rPr lang="en-US" sz="1600" dirty="0">
                <a:solidFill>
                  <a:srgbClr val="0000E6"/>
                </a:solidFill>
                <a:latin typeface="Courier New" charset="0"/>
              </a:rPr>
              <a:t> -A -t -p 5439 -d </a:t>
            </a:r>
            <a:r>
              <a:rPr lang="en-US" sz="1600" dirty="0" err="1">
                <a:solidFill>
                  <a:srgbClr val="0000E6"/>
                </a:solidFill>
                <a:latin typeface="Courier New" charset="0"/>
              </a:rPr>
              <a:t>nicolas</a:t>
            </a:r>
            <a:r>
              <a:rPr lang="en-US" sz="1600" dirty="0">
                <a:solidFill>
                  <a:srgbClr val="0000E6"/>
                </a:solidFill>
                <a:latin typeface="Courier New" charset="0"/>
              </a:rPr>
              <a:t> -c'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endParaRPr lang="en-US" sz="1600" dirty="0">
              <a:latin typeface="Courier New" charset="0"/>
            </a:endParaRPr>
          </a:p>
          <a:p>
            <a:r>
              <a:rPr lang="de-DE" sz="1600" dirty="0">
                <a:latin typeface="Courier New" charset="0"/>
              </a:rPr>
              <a:t>              </a:t>
            </a:r>
            <a:r>
              <a:rPr lang="de-DE" sz="16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de-DE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de-DE" sz="1600" dirty="0">
                <a:latin typeface="Courier New" charset="0"/>
              </a:rPr>
              <a:t> </a:t>
            </a:r>
            <a:r>
              <a:rPr lang="de-DE" sz="1600" b="1" dirty="0" err="1">
                <a:solidFill>
                  <a:srgbClr val="800000"/>
                </a:solidFill>
                <a:latin typeface="Courier New" charset="0"/>
              </a:rPr>
              <a:t>true</a:t>
            </a:r>
            <a:r>
              <a:rPr lang="de-DE" sz="1600" dirty="0" smtClean="0">
                <a:solidFill>
                  <a:srgbClr val="808030"/>
                </a:solidFill>
                <a:latin typeface="Courier New" charset="0"/>
              </a:rPr>
              <a:t>);</a:t>
            </a:r>
            <a:endParaRPr lang="de-DE" sz="1600" dirty="0">
              <a:latin typeface="Courier New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600" dirty="0">
                <a:latin typeface="Courier New" charset="0"/>
              </a:rPr>
              <a:t> UNLOGGED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600" dirty="0">
                <a:latin typeface="Courier New" charset="0"/>
              </a:rPr>
              <a:t> inter2_1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 err="1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op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st_union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intergeom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intergeom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600" dirty="0">
                <a:latin typeface="Courier New" charset="0"/>
              </a:rPr>
              <a:t> inter1 t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6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600" dirty="0">
                <a:solidFill>
                  <a:srgbClr val="008C00"/>
                </a:solidFill>
                <a:latin typeface="Courier New" charset="0"/>
              </a:rPr>
              <a:t>0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GROUP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BY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 err="1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op</a:t>
            </a:r>
          </a:p>
          <a:p>
            <a:r>
              <a:rPr lang="uk-UA" sz="1600" dirty="0">
                <a:solidFill>
                  <a:srgbClr val="808030"/>
                </a:solidFill>
                <a:latin typeface="Courier New" charset="0"/>
              </a:rPr>
              <a:t>);</a:t>
            </a:r>
            <a:r>
              <a:rPr lang="uk-UA" sz="1600" dirty="0">
                <a:latin typeface="Courier New" charset="0"/>
              </a:rPr>
              <a:t> </a:t>
            </a:r>
            <a:r>
              <a:rPr lang="uk-UA" sz="2000" b="1" dirty="0">
                <a:solidFill>
                  <a:srgbClr val="696969"/>
                </a:solidFill>
                <a:latin typeface="Courier New" charset="0"/>
              </a:rPr>
              <a:t>--&amp;</a:t>
            </a:r>
            <a:endParaRPr lang="uk-UA" sz="2000" b="1" dirty="0">
              <a:latin typeface="Courier New" charset="0"/>
            </a:endParaRPr>
          </a:p>
          <a:p>
            <a:endParaRPr lang="uk-UA" sz="1600" dirty="0">
              <a:latin typeface="Courier New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create</a:t>
            </a:r>
            <a:r>
              <a:rPr lang="en-US" sz="1600" dirty="0">
                <a:latin typeface="Courier New" charset="0"/>
              </a:rPr>
              <a:t> UNLOGGED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table</a:t>
            </a:r>
            <a:r>
              <a:rPr lang="en-US" sz="1600" dirty="0">
                <a:latin typeface="Courier New" charset="0"/>
              </a:rPr>
              <a:t> inter2_2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select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 err="1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op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st_union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intergeom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as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intergeom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FROM</a:t>
            </a:r>
            <a:r>
              <a:rPr lang="en-US" sz="1600" dirty="0">
                <a:latin typeface="Courier New" charset="0"/>
              </a:rPr>
              <a:t> inter1 t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where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%</a:t>
            </a:r>
            <a:r>
              <a:rPr lang="en-US" sz="1600" dirty="0">
                <a:solidFill>
                  <a:srgbClr val="008C00"/>
                </a:solidFill>
                <a:latin typeface="Courier New" charset="0"/>
              </a:rPr>
              <a:t>8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=</a:t>
            </a:r>
            <a:r>
              <a:rPr lang="en-US" sz="1600" dirty="0">
                <a:solidFill>
                  <a:srgbClr val="008C00"/>
                </a:solidFill>
                <a:latin typeface="Courier New" charset="0"/>
              </a:rPr>
              <a:t>1</a:t>
            </a:r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GROUP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urier New" charset="0"/>
              </a:rPr>
              <a:t>BY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 err="1">
                <a:latin typeface="Courier New" charset="0"/>
              </a:rPr>
              <a:t>gid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,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t</a:t>
            </a:r>
            <a:r>
              <a:rPr lang="en-US" sz="1600" dirty="0" err="1">
                <a:solidFill>
                  <a:srgbClr val="808030"/>
                </a:solidFill>
                <a:latin typeface="Courier New" charset="0"/>
              </a:rPr>
              <a:t>.</a:t>
            </a:r>
            <a:r>
              <a:rPr lang="en-US" sz="1600" dirty="0" err="1">
                <a:latin typeface="Courier New" charset="0"/>
              </a:rPr>
              <a:t>geom_ope</a:t>
            </a:r>
            <a:r>
              <a:rPr lang="en-US" sz="1600" dirty="0">
                <a:solidFill>
                  <a:srgbClr val="808030"/>
                </a:solidFill>
                <a:latin typeface="Courier New" charset="0"/>
              </a:rPr>
              <a:t>).</a:t>
            </a:r>
            <a:r>
              <a:rPr lang="en-US" sz="1600" dirty="0">
                <a:latin typeface="Courier New" charset="0"/>
              </a:rPr>
              <a:t>op</a:t>
            </a:r>
          </a:p>
          <a:p>
            <a:r>
              <a:rPr lang="uk-UA" sz="1600" dirty="0">
                <a:solidFill>
                  <a:srgbClr val="808030"/>
                </a:solidFill>
                <a:latin typeface="Courier New" charset="0"/>
              </a:rPr>
              <a:t>);</a:t>
            </a:r>
            <a:r>
              <a:rPr lang="uk-UA" sz="1600" dirty="0">
                <a:latin typeface="Courier New" charset="0"/>
              </a:rPr>
              <a:t> </a:t>
            </a:r>
            <a:r>
              <a:rPr lang="uk-UA" sz="2000" b="1" dirty="0">
                <a:solidFill>
                  <a:srgbClr val="696969"/>
                </a:solidFill>
                <a:latin typeface="Courier New" charset="0"/>
              </a:rPr>
              <a:t>--&amp;</a:t>
            </a:r>
            <a:endParaRPr lang="de-DE" sz="2000" b="1" dirty="0">
              <a:solidFill>
                <a:srgbClr val="696969"/>
              </a:solidFill>
              <a:latin typeface="Courier New" charset="0"/>
            </a:endParaRPr>
          </a:p>
          <a:p>
            <a:pPr>
              <a:buFont typeface="Arial" charset="0"/>
              <a:buChar char="•"/>
            </a:pPr>
            <a:endParaRPr lang="en-US" kern="0" dirty="0" smtClean="0"/>
          </a:p>
          <a:p>
            <a:pPr lvl="1" indent="0">
              <a:buFont typeface="Arial" charset="0"/>
              <a:buChar char="•"/>
            </a:pPr>
            <a:endParaRPr lang="en-US" sz="1600" b="1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1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0" y="1331565"/>
            <a:ext cx="6740078" cy="59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r>
              <a:rPr lang="fr-CH" dirty="0" smtClean="0"/>
              <a:t>: </a:t>
            </a:r>
            <a:r>
              <a:rPr lang="fr-CH" dirty="0" err="1" smtClean="0"/>
              <a:t>process</a:t>
            </a:r>
            <a:r>
              <a:rPr lang="fr-CH" dirty="0" smtClean="0"/>
              <a:t> complet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88014" y="1547589"/>
            <a:ext cx="10188575" cy="5761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49263" rtl="0" eaLnBrk="0" fontAlgn="base" hangingPunct="0">
              <a:lnSpc>
                <a:spcPct val="93000"/>
              </a:lnSpc>
              <a:spcBef>
                <a:spcPts val="45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49263" rtl="0" eaLnBrk="0" fontAlgn="base" hangingPunct="0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5B7A9F"/>
              </a:buClr>
              <a:buSzPct val="123000"/>
              <a:buFont typeface="Arial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eaLnBrk="1" fontAlgn="base" hangingPunct="1">
              <a:lnSpc>
                <a:spcPct val="93000"/>
              </a:lnSpc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charset="0"/>
              <a:buChar char="•"/>
            </a:pPr>
            <a:endParaRPr lang="en-US" kern="0" dirty="0" smtClean="0"/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Sample2: </a:t>
            </a:r>
            <a:r>
              <a:rPr lang="en-US" dirty="0" smtClean="0"/>
              <a:t>175 s </a:t>
            </a:r>
            <a:r>
              <a:rPr lang="en-US" dirty="0"/>
              <a:t>vs </a:t>
            </a:r>
            <a:r>
              <a:rPr lang="en-US" dirty="0" smtClean="0"/>
              <a:t>50s =&gt; </a:t>
            </a:r>
            <a:r>
              <a:rPr lang="en-US" b="1" dirty="0" smtClean="0"/>
              <a:t>x3.5</a:t>
            </a:r>
          </a:p>
          <a:p>
            <a:pPr lvl="1">
              <a:buFont typeface="Arial" charset="0"/>
              <a:buChar char="•"/>
            </a:pPr>
            <a:endParaRPr lang="en-US" kern="0" dirty="0" smtClean="0"/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Sample1: 1814 vs 513s =&gt;</a:t>
            </a:r>
            <a:r>
              <a:rPr lang="en-US" b="1" kern="0" dirty="0" smtClean="0"/>
              <a:t> x3.5</a:t>
            </a:r>
          </a:p>
          <a:p>
            <a:pPr lvl="1">
              <a:buFont typeface="Arial" charset="0"/>
              <a:buChar char="•"/>
            </a:pPr>
            <a:endParaRPr lang="en-US" b="1" kern="0" dirty="0" smtClean="0"/>
          </a:p>
          <a:p>
            <a:pPr lvl="1">
              <a:buFont typeface="Arial" charset="0"/>
              <a:buChar char="•"/>
            </a:pPr>
            <a:r>
              <a:rPr lang="en-US" kern="0" dirty="0" smtClean="0"/>
              <a:t>Sample0: 10150 vs 3628s =&gt; </a:t>
            </a:r>
            <a:r>
              <a:rPr lang="en-US" b="1" kern="0" dirty="0" smtClean="0"/>
              <a:t>x2.8</a:t>
            </a:r>
            <a:endParaRPr lang="en-US" b="1" kern="0" dirty="0" smtClean="0"/>
          </a:p>
          <a:p>
            <a:pPr lvl="1" indent="0">
              <a:buFont typeface="Arial" charset="0"/>
              <a:buChar char="•"/>
            </a:pPr>
            <a:endParaRPr lang="en-US" sz="1600" b="1" kern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74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PG </a:t>
            </a:r>
            <a:r>
              <a:rPr lang="fr-CH" dirty="0" err="1" smtClean="0"/>
              <a:t>Parallel</a:t>
            </a:r>
            <a:endParaRPr lang="fr-CH" dirty="0" smtClean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3905746" y="3492029"/>
            <a:ext cx="2880320" cy="791864"/>
          </a:xfrm>
        </p:spPr>
        <p:txBody>
          <a:bodyPr/>
          <a:lstStyle/>
          <a:p>
            <a:pPr marL="0" indent="0" eaLnBrk="1" hangingPunct="1">
              <a:buSzPct val="78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</a:tabLst>
              <a:defRPr/>
            </a:pPr>
            <a:r>
              <a:rPr lang="fr-CH" sz="4000" dirty="0" smtClean="0"/>
              <a:t>Questions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  <a:tab pos="10134600" algn="l"/>
              </a:tabLst>
              <a:defRPr/>
            </a:pPr>
            <a:endParaRPr lang="fr-CH" sz="4000" dirty="0" smtClean="0"/>
          </a:p>
        </p:txBody>
      </p:sp>
    </p:spTree>
    <p:extLst>
      <p:ext uri="{BB962C8B-B14F-4D97-AF65-F5344CB8AC3E}">
        <p14:creationId xmlns:p14="http://schemas.microsoft.com/office/powerpoint/2010/main" val="1476506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61330" y="4330632"/>
            <a:ext cx="10188575" cy="2833581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PG: mono </a:t>
            </a:r>
            <a:r>
              <a:rPr lang="fr-CH" dirty="0" smtClean="0"/>
              <a:t>processeur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Machines </a:t>
            </a:r>
            <a:r>
              <a:rPr lang="fr-CH" dirty="0" smtClean="0"/>
              <a:t>actuelles </a:t>
            </a:r>
            <a:r>
              <a:rPr lang="fr-CH" dirty="0" err="1" smtClean="0"/>
              <a:t>multi-processeur</a:t>
            </a:r>
            <a:r>
              <a:rPr lang="fr-CH" dirty="0" smtClean="0"/>
              <a:t>, multi-</a:t>
            </a:r>
            <a:r>
              <a:rPr lang="fr-CH" dirty="0" err="1" smtClean="0"/>
              <a:t>core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Optimiser l’usage des CPU pour les traitements volumineux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Map</a:t>
            </a:r>
            <a:r>
              <a:rPr lang="fr-CH" dirty="0" smtClean="0"/>
              <a:t>/</a:t>
            </a:r>
            <a:r>
              <a:rPr lang="fr-CH" dirty="0" err="1" smtClean="0"/>
              <a:t>reduce</a:t>
            </a:r>
            <a:r>
              <a:rPr lang="fr-CH" dirty="0" smtClean="0"/>
              <a:t>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la requête en parties traitées par des connexions différentes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Unir le </a:t>
            </a:r>
            <a:r>
              <a:rPr lang="fr-CH" dirty="0" smtClean="0"/>
              <a:t>résultat</a:t>
            </a: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1301015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61330" y="4330632"/>
            <a:ext cx="10188575" cy="2833581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PG: mono </a:t>
            </a:r>
            <a:r>
              <a:rPr lang="fr-CH" dirty="0" smtClean="0"/>
              <a:t>processeur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Machines </a:t>
            </a:r>
            <a:r>
              <a:rPr lang="fr-CH" dirty="0" smtClean="0"/>
              <a:t>actuelles </a:t>
            </a:r>
            <a:r>
              <a:rPr lang="fr-CH" dirty="0" err="1" smtClean="0"/>
              <a:t>multi-processeur</a:t>
            </a:r>
            <a:r>
              <a:rPr lang="fr-CH" dirty="0" smtClean="0"/>
              <a:t>, multi-</a:t>
            </a:r>
            <a:r>
              <a:rPr lang="fr-CH" dirty="0" err="1" smtClean="0"/>
              <a:t>core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Optimiser l’usage des CPU pour les traitements volumineux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Map</a:t>
            </a:r>
            <a:r>
              <a:rPr lang="fr-CH" dirty="0" smtClean="0"/>
              <a:t>/</a:t>
            </a:r>
            <a:r>
              <a:rPr lang="fr-CH" dirty="0" err="1" smtClean="0"/>
              <a:t>reduce</a:t>
            </a:r>
            <a:r>
              <a:rPr lang="fr-CH" dirty="0" smtClean="0"/>
              <a:t>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la requête en parties traitées par des connexions différentes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Unir le </a:t>
            </a:r>
            <a:r>
              <a:rPr lang="fr-CH" dirty="0" smtClean="0"/>
              <a:t>résultat</a:t>
            </a:r>
            <a:endParaRPr lang="fr-CH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90" y="1403573"/>
            <a:ext cx="1666328" cy="28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61330" y="4330632"/>
            <a:ext cx="10188575" cy="2833581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PG: mono </a:t>
            </a:r>
            <a:r>
              <a:rPr lang="fr-CH" dirty="0" smtClean="0"/>
              <a:t>processeur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Machines </a:t>
            </a:r>
            <a:r>
              <a:rPr lang="fr-CH" dirty="0" smtClean="0"/>
              <a:t>actuelles </a:t>
            </a:r>
            <a:r>
              <a:rPr lang="fr-CH" dirty="0" err="1" smtClean="0"/>
              <a:t>multi-processeur</a:t>
            </a:r>
            <a:r>
              <a:rPr lang="fr-CH" dirty="0" smtClean="0"/>
              <a:t>, multi-</a:t>
            </a:r>
            <a:r>
              <a:rPr lang="fr-CH" dirty="0" err="1" smtClean="0"/>
              <a:t>core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Optimiser l’usage des CPU pour les traitements volumineux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err="1" smtClean="0"/>
              <a:t>Map</a:t>
            </a:r>
            <a:r>
              <a:rPr lang="fr-CH" dirty="0" smtClean="0"/>
              <a:t>/</a:t>
            </a:r>
            <a:r>
              <a:rPr lang="fr-CH" dirty="0" err="1" smtClean="0"/>
              <a:t>reduce</a:t>
            </a:r>
            <a:r>
              <a:rPr lang="fr-CH" dirty="0" smtClean="0"/>
              <a:t>: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Découper la requête en parties traitées par des connexions différentes 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Unir le </a:t>
            </a:r>
            <a:r>
              <a:rPr lang="fr-CH" dirty="0" smtClean="0"/>
              <a:t>résultat</a:t>
            </a:r>
            <a:endParaRPr lang="fr-CH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6" y="1005699"/>
            <a:ext cx="4995242" cy="3290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90" y="1248537"/>
            <a:ext cx="1666328" cy="28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57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Introduction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61330" y="1475581"/>
            <a:ext cx="10188575" cy="5832648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PG 9.6: </a:t>
            </a:r>
            <a:r>
              <a:rPr lang="fr-CH" b="1" dirty="0" err="1" smtClean="0"/>
              <a:t>pararell</a:t>
            </a:r>
            <a:r>
              <a:rPr lang="fr-CH" b="1" dirty="0" smtClean="0"/>
              <a:t> </a:t>
            </a:r>
            <a:r>
              <a:rPr lang="fr-CH" b="1" dirty="0" err="1" smtClean="0"/>
              <a:t>query</a:t>
            </a:r>
            <a:r>
              <a:rPr lang="fr-CH" b="1" dirty="0" smtClean="0"/>
              <a:t> mode</a:t>
            </a:r>
            <a:r>
              <a:rPr lang="fr-CH" dirty="0" smtClean="0"/>
              <a:t> </a:t>
            </a:r>
            <a:r>
              <a:rPr lang="fr-CH" dirty="0" smtClean="0">
                <a:sym typeface="Wingdings"/>
              </a:rPr>
              <a:t>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/>
          </a:p>
        </p:txBody>
      </p:sp>
      <p:sp>
        <p:nvSpPr>
          <p:cNvPr id="5" name="Can 4"/>
          <p:cNvSpPr/>
          <p:nvPr/>
        </p:nvSpPr>
        <p:spPr bwMode="auto">
          <a:xfrm>
            <a:off x="4553818" y="3635821"/>
            <a:ext cx="1224136" cy="1368152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Arial Unicode MS" charset="0"/>
              </a:rPr>
              <a:t>PG</a:t>
            </a: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201890" y="2843733"/>
            <a:ext cx="0" cy="576064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329682" y="2149374"/>
            <a:ext cx="3797940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Session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</a:t>
            </a:r>
            <a:r>
              <a:rPr lang="fr-FR" sz="1400" dirty="0" err="1" smtClean="0">
                <a:solidFill>
                  <a:schemeClr val="tx1"/>
                </a:solidFill>
              </a:rPr>
              <a:t>seqscan</a:t>
            </a:r>
            <a:r>
              <a:rPr lang="fr-FR" sz="1400" dirty="0" smtClean="0">
                <a:solidFill>
                  <a:schemeClr val="tx1"/>
                </a:solidFill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</a:rPr>
              <a:t>join</a:t>
            </a:r>
            <a:r>
              <a:rPr lang="fr-FR" sz="1400" dirty="0" smtClean="0">
                <a:solidFill>
                  <a:schemeClr val="tx1"/>
                </a:solidFill>
              </a:rPr>
              <a:t>, </a:t>
            </a:r>
            <a:r>
              <a:rPr lang="fr-FR" sz="1400" dirty="0" err="1" smtClean="0">
                <a:solidFill>
                  <a:schemeClr val="tx1"/>
                </a:solidFill>
              </a:rPr>
              <a:t>aggregate</a:t>
            </a:r>
            <a:r>
              <a:rPr lang="fr-FR" sz="1400" dirty="0" smtClean="0">
                <a:solidFill>
                  <a:schemeClr val="tx1"/>
                </a:solidFill>
              </a:rPr>
              <a:t>)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34" y="5796061"/>
            <a:ext cx="989434" cy="98943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5201890" y="5147989"/>
            <a:ext cx="0" cy="576064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70" y="5796061"/>
            <a:ext cx="989434" cy="9894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84" y="5814739"/>
            <a:ext cx="989434" cy="98943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4059101" y="5147989"/>
            <a:ext cx="1133450" cy="576064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228652" y="5147989"/>
            <a:ext cx="1077692" cy="557386"/>
          </a:xfrm>
          <a:prstGeom prst="straightConnector1">
            <a:avLst/>
          </a:prstGeom>
          <a:solidFill>
            <a:srgbClr val="00B8FF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7242552" y="6094165"/>
            <a:ext cx="47961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tx1"/>
                </a:solidFill>
              </a:rPr>
              <a:t>… 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14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Données de test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259557"/>
            <a:ext cx="10188575" cy="2376040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Parcelles cadastrales sur plusieurs années: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97M de MULTIPOLYGON, 1250M de </a:t>
            </a:r>
            <a:r>
              <a:rPr lang="fr-CH" dirty="0" smtClean="0"/>
              <a:t>coordonnées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/>
              <a:t>28 </a:t>
            </a:r>
            <a:r>
              <a:rPr lang="fr-CH" dirty="0" smtClean="0"/>
              <a:t>Go (40 Go avec index)</a:t>
            </a:r>
            <a:endParaRPr lang="fr-CH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Carroyage statistique INSEE sur la population: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2.28M de POLYGON, 11.4M de </a:t>
            </a:r>
            <a:r>
              <a:rPr lang="fr-CH" dirty="0" smtClean="0"/>
              <a:t>coordonnées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3" y="3851845"/>
            <a:ext cx="4456183" cy="36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67" y="3851845"/>
            <a:ext cx="43988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18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8050" y="319088"/>
            <a:ext cx="8256588" cy="652462"/>
          </a:xfrm>
        </p:spPr>
        <p:txBody>
          <a:bodyPr tIns="31752"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fr-CH" dirty="0" smtClean="0"/>
              <a:t>Données de test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231775" y="1547813"/>
            <a:ext cx="10188575" cy="5328367"/>
          </a:xfrm>
        </p:spPr>
        <p:txBody>
          <a:bodyPr/>
          <a:lstStyle/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Extraits spatiaux de différents volumes:</a:t>
            </a:r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/>
              <a:t>Sample0: </a:t>
            </a:r>
            <a:r>
              <a:rPr lang="tr-TR" dirty="0" smtClean="0"/>
              <a:t>22 125 334 </a:t>
            </a:r>
            <a:r>
              <a:rPr lang="tr-TR" dirty="0" err="1" smtClean="0"/>
              <a:t>pg</a:t>
            </a:r>
            <a:r>
              <a:rPr lang="tr-TR" dirty="0" smtClean="0"/>
              <a:t> / </a:t>
            </a:r>
            <a:r>
              <a:rPr lang="is-IS" dirty="0" smtClean="0"/>
              <a:t>545 280 pg</a:t>
            </a:r>
            <a:endParaRPr lang="fr-CH" dirty="0" smtClean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>
                <a:solidFill>
                  <a:schemeClr val="accent1">
                    <a:lumMod val="75000"/>
                  </a:schemeClr>
                </a:solidFill>
              </a:rPr>
              <a:t>Sample1</a:t>
            </a:r>
            <a:r>
              <a:rPr lang="fr-CH" dirty="0" smtClean="0"/>
              <a:t>: </a:t>
            </a:r>
            <a:r>
              <a:rPr lang="is-IS" dirty="0" smtClean="0"/>
              <a:t>2 892 689 pg / </a:t>
            </a:r>
            <a:r>
              <a:rPr lang="fi-FI" dirty="0" smtClean="0"/>
              <a:t>87 376 </a:t>
            </a:r>
            <a:r>
              <a:rPr lang="fi-FI" dirty="0" err="1" smtClean="0"/>
              <a:t>pg</a:t>
            </a:r>
            <a:endParaRPr lang="fr-CH" dirty="0"/>
          </a:p>
          <a:p>
            <a:pPr marL="571500" lvl="1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fr-CH" dirty="0" smtClean="0">
                <a:solidFill>
                  <a:srgbClr val="FF0000"/>
                </a:solidFill>
              </a:rPr>
              <a:t>Sample2</a:t>
            </a:r>
            <a:r>
              <a:rPr lang="fr-CH" dirty="0" smtClean="0"/>
              <a:t>: </a:t>
            </a:r>
            <a:r>
              <a:rPr lang="is-IS" dirty="0" smtClean="0"/>
              <a:t>376 131 pg / 14 354 </a:t>
            </a:r>
            <a:r>
              <a:rPr lang="is-IS" dirty="0" smtClean="0"/>
              <a:t>pg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is-I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OS X, 32 Go ram, 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Intel Core i7 3.5 Ghz (4 coeurs)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Data, système: 2 SSD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S</a:t>
            </a:r>
            <a:r>
              <a:rPr lang="is-IS" dirty="0" smtClean="0"/>
              <a:t>hared_buffers: 3128Mo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W</a:t>
            </a:r>
            <a:r>
              <a:rPr lang="is-IS" dirty="0" smtClean="0"/>
              <a:t>ork_mem: 20 Mo</a:t>
            </a:r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is-IS" dirty="0" smtClean="0"/>
              <a:t>max_wall_size: 20 Go</a:t>
            </a:r>
            <a:endParaRPr lang="is-IS" dirty="0" smtClean="0"/>
          </a:p>
          <a:p>
            <a:pPr marL="457200" indent="-457200" eaLnBrk="1" hangingPunct="1">
              <a:buSzPct val="78000"/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fr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2" y="3203773"/>
            <a:ext cx="4104456" cy="39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2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DejaVu Sans"/>
        <a:ea typeface="ＭＳ Ｐゴシック"/>
        <a:cs typeface="DejaVu Sans"/>
      </a:majorFont>
      <a:minorFont>
        <a:latin typeface="DejaVu Sans"/>
        <a:ea typeface="ＭＳ Ｐゴシック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1_postgis_training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17733</TotalTime>
  <Words>1654</Words>
  <Application>Microsoft Macintosh PowerPoint</Application>
  <PresentationFormat>Custom</PresentationFormat>
  <Paragraphs>329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 Unicode MS</vt:lpstr>
      <vt:lpstr>Courier</vt:lpstr>
      <vt:lpstr>Courier New</vt:lpstr>
      <vt:lpstr>DejaVu Sans</vt:lpstr>
      <vt:lpstr>ＭＳ Ｐゴシック</vt:lpstr>
      <vt:lpstr>Times New Roman</vt:lpstr>
      <vt:lpstr>Verdana</vt:lpstr>
      <vt:lpstr>Wingdings</vt:lpstr>
      <vt:lpstr>Arial</vt:lpstr>
      <vt:lpstr>2_Office Theme</vt:lpstr>
      <vt:lpstr>1_Office Theme</vt:lpstr>
      <vt:lpstr>01_postgis_training</vt:lpstr>
      <vt:lpstr>Traitements spatiaux parallélisés pour les gros volumes de données</vt:lpstr>
      <vt:lpstr>Plan de la présentation</vt:lpstr>
      <vt:lpstr>Introduction</vt:lpstr>
      <vt:lpstr>Introduction</vt:lpstr>
      <vt:lpstr>Introduction</vt:lpstr>
      <vt:lpstr>Introduction</vt:lpstr>
      <vt:lpstr>Introduction</vt:lpstr>
      <vt:lpstr>Données de test</vt:lpstr>
      <vt:lpstr>Données de test</vt:lpstr>
      <vt:lpstr>Fast Map Intersection</vt:lpstr>
      <vt:lpstr>Par Psql</vt:lpstr>
      <vt:lpstr>Par Psql, FMI</vt:lpstr>
      <vt:lpstr>PG parallel query</vt:lpstr>
      <vt:lpstr>PG parallel query: Limitations</vt:lpstr>
      <vt:lpstr>PG parallel query: create table</vt:lpstr>
      <vt:lpstr>PG parallel query: create table</vt:lpstr>
      <vt:lpstr>PG parallel query: create table</vt:lpstr>
      <vt:lpstr>PG parallel query: exemples</vt:lpstr>
      <vt:lpstr>PG parallel query: exemples</vt:lpstr>
      <vt:lpstr>PG parallel query: exemples</vt:lpstr>
      <vt:lpstr>PG parallel query: exemples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Comparaison des solutions</vt:lpstr>
      <vt:lpstr>PG Parallel: process complet</vt:lpstr>
      <vt:lpstr>PG Parallel: process complet</vt:lpstr>
      <vt:lpstr>PG Parallel: process complet</vt:lpstr>
      <vt:lpstr>PG Parallel: process complet</vt:lpstr>
      <vt:lpstr>PG Parallel: process complet</vt:lpstr>
      <vt:lpstr>PG Parallel: process complet</vt:lpstr>
      <vt:lpstr>PG Parallel: process complet</vt:lpstr>
      <vt:lpstr>PG Parallel: process complet</vt:lpstr>
      <vt:lpstr>PG Parallel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PostGIS – Chargement de données</dc:title>
  <cp:lastModifiedBy>Microsoft Office User</cp:lastModifiedBy>
  <cp:revision>301</cp:revision>
  <cp:lastPrinted>1601-01-01T00:00:00Z</cp:lastPrinted>
  <dcterms:created xsi:type="dcterms:W3CDTF">2007-10-05T06:44:58Z</dcterms:created>
  <dcterms:modified xsi:type="dcterms:W3CDTF">2016-09-21T08:46:44Z</dcterms:modified>
</cp:coreProperties>
</file>